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3.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4.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8.xml" ContentType="application/vnd.openxmlformats-officedocument.themeOverrid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9.xml" ContentType="application/vnd.openxmlformats-officedocument.themeOverrid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0.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1.xml" ContentType="application/vnd.openxmlformats-officedocument.themeOverride+xml"/>
  <Override PartName="/ppt/notesSlides/notesSlide2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2.xml" ContentType="application/vnd.openxmlformats-officedocument.themeOverride+xml"/>
  <Override PartName="/ppt/notesSlides/notesSlide2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3.xml" ContentType="application/vnd.openxmlformats-officedocument.themeOverride+xml"/>
  <Override PartName="/ppt/notesSlides/notesSlide2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99" r:id="rId1"/>
  </p:sldMasterIdLst>
  <p:notesMasterIdLst>
    <p:notesMasterId r:id="rId27"/>
  </p:notesMasterIdLst>
  <p:handoutMasterIdLst>
    <p:handoutMasterId r:id="rId28"/>
  </p:handoutMasterIdLst>
  <p:sldIdLst>
    <p:sldId id="256" r:id="rId2"/>
    <p:sldId id="716" r:id="rId3"/>
    <p:sldId id="717" r:id="rId4"/>
    <p:sldId id="718" r:id="rId5"/>
    <p:sldId id="720" r:id="rId6"/>
    <p:sldId id="738" r:id="rId7"/>
    <p:sldId id="736" r:id="rId8"/>
    <p:sldId id="734" r:id="rId9"/>
    <p:sldId id="735" r:id="rId10"/>
    <p:sldId id="731" r:id="rId11"/>
    <p:sldId id="746" r:id="rId12"/>
    <p:sldId id="747" r:id="rId13"/>
    <p:sldId id="748" r:id="rId14"/>
    <p:sldId id="728" r:id="rId15"/>
    <p:sldId id="729" r:id="rId16"/>
    <p:sldId id="730" r:id="rId17"/>
    <p:sldId id="737" r:id="rId18"/>
    <p:sldId id="740" r:id="rId19"/>
    <p:sldId id="732" r:id="rId20"/>
    <p:sldId id="721" r:id="rId21"/>
    <p:sldId id="723" r:id="rId22"/>
    <p:sldId id="741" r:id="rId23"/>
    <p:sldId id="744" r:id="rId24"/>
    <p:sldId id="743" r:id="rId25"/>
    <p:sldId id="739" r:id="rId26"/>
  </p:sldIdLst>
  <p:sldSz cx="9601200" cy="7315200"/>
  <p:notesSz cx="7102475" cy="9388475"/>
  <p:defaultTextStyle>
    <a:defPPr>
      <a:defRPr lang="en-US"/>
    </a:defPPr>
    <a:lvl1pPr algn="l" rtl="0" fontAlgn="base">
      <a:spcBef>
        <a:spcPct val="0"/>
      </a:spcBef>
      <a:spcAft>
        <a:spcPct val="0"/>
      </a:spcAft>
      <a:defRPr sz="1100" kern="1200">
        <a:solidFill>
          <a:schemeClr val="tx1"/>
        </a:solidFill>
        <a:latin typeface="Arial" pitchFamily="34" charset="0"/>
        <a:ea typeface="+mn-ea"/>
        <a:cs typeface="+mn-cs"/>
      </a:defRPr>
    </a:lvl1pPr>
    <a:lvl2pPr marL="456346" algn="l" rtl="0" fontAlgn="base">
      <a:spcBef>
        <a:spcPct val="0"/>
      </a:spcBef>
      <a:spcAft>
        <a:spcPct val="0"/>
      </a:spcAft>
      <a:defRPr sz="1100" kern="1200">
        <a:solidFill>
          <a:schemeClr val="tx1"/>
        </a:solidFill>
        <a:latin typeface="Arial" pitchFamily="34" charset="0"/>
        <a:ea typeface="+mn-ea"/>
        <a:cs typeface="+mn-cs"/>
      </a:defRPr>
    </a:lvl2pPr>
    <a:lvl3pPr marL="912691" algn="l" rtl="0" fontAlgn="base">
      <a:spcBef>
        <a:spcPct val="0"/>
      </a:spcBef>
      <a:spcAft>
        <a:spcPct val="0"/>
      </a:spcAft>
      <a:defRPr sz="1100" kern="1200">
        <a:solidFill>
          <a:schemeClr val="tx1"/>
        </a:solidFill>
        <a:latin typeface="Arial" pitchFamily="34" charset="0"/>
        <a:ea typeface="+mn-ea"/>
        <a:cs typeface="+mn-cs"/>
      </a:defRPr>
    </a:lvl3pPr>
    <a:lvl4pPr marL="1369033" algn="l" rtl="0" fontAlgn="base">
      <a:spcBef>
        <a:spcPct val="0"/>
      </a:spcBef>
      <a:spcAft>
        <a:spcPct val="0"/>
      </a:spcAft>
      <a:defRPr sz="1100" kern="1200">
        <a:solidFill>
          <a:schemeClr val="tx1"/>
        </a:solidFill>
        <a:latin typeface="Arial" pitchFamily="34" charset="0"/>
        <a:ea typeface="+mn-ea"/>
        <a:cs typeface="+mn-cs"/>
      </a:defRPr>
    </a:lvl4pPr>
    <a:lvl5pPr marL="1825381" algn="l" rtl="0" fontAlgn="base">
      <a:spcBef>
        <a:spcPct val="0"/>
      </a:spcBef>
      <a:spcAft>
        <a:spcPct val="0"/>
      </a:spcAft>
      <a:defRPr sz="1100" kern="1200">
        <a:solidFill>
          <a:schemeClr val="tx1"/>
        </a:solidFill>
        <a:latin typeface="Arial" pitchFamily="34" charset="0"/>
        <a:ea typeface="+mn-ea"/>
        <a:cs typeface="+mn-cs"/>
      </a:defRPr>
    </a:lvl5pPr>
    <a:lvl6pPr marL="2281728" algn="l" defTabSz="912691" rtl="0" eaLnBrk="1" latinLnBrk="0" hangingPunct="1">
      <a:defRPr sz="1100" kern="1200">
        <a:solidFill>
          <a:schemeClr val="tx1"/>
        </a:solidFill>
        <a:latin typeface="Arial" pitchFamily="34" charset="0"/>
        <a:ea typeface="+mn-ea"/>
        <a:cs typeface="+mn-cs"/>
      </a:defRPr>
    </a:lvl6pPr>
    <a:lvl7pPr marL="2738071" algn="l" defTabSz="912691" rtl="0" eaLnBrk="1" latinLnBrk="0" hangingPunct="1">
      <a:defRPr sz="1100" kern="1200">
        <a:solidFill>
          <a:schemeClr val="tx1"/>
        </a:solidFill>
        <a:latin typeface="Arial" pitchFamily="34" charset="0"/>
        <a:ea typeface="+mn-ea"/>
        <a:cs typeface="+mn-cs"/>
      </a:defRPr>
    </a:lvl7pPr>
    <a:lvl8pPr marL="3194416" algn="l" defTabSz="912691" rtl="0" eaLnBrk="1" latinLnBrk="0" hangingPunct="1">
      <a:defRPr sz="1100" kern="1200">
        <a:solidFill>
          <a:schemeClr val="tx1"/>
        </a:solidFill>
        <a:latin typeface="Arial" pitchFamily="34" charset="0"/>
        <a:ea typeface="+mn-ea"/>
        <a:cs typeface="+mn-cs"/>
      </a:defRPr>
    </a:lvl8pPr>
    <a:lvl9pPr marL="3650761" algn="l" defTabSz="912691" rtl="0" eaLnBrk="1" latinLnBrk="0" hangingPunct="1">
      <a:defRPr sz="1100"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Default Section" id="{0C8761AC-E0D9-4770-B68D-56D336FA4D1F}">
          <p14:sldIdLst>
            <p14:sldId id="256"/>
            <p14:sldId id="716"/>
            <p14:sldId id="717"/>
            <p14:sldId id="718"/>
            <p14:sldId id="720"/>
            <p14:sldId id="738"/>
            <p14:sldId id="736"/>
            <p14:sldId id="734"/>
            <p14:sldId id="735"/>
            <p14:sldId id="731"/>
            <p14:sldId id="746"/>
            <p14:sldId id="747"/>
            <p14:sldId id="748"/>
          </p14:sldIdLst>
        </p14:section>
        <p14:section name="Untitled Section" id="{36F6C9A5-2D2C-44AE-BCF0-18FDC224252C}">
          <p14:sldIdLst>
            <p14:sldId id="728"/>
            <p14:sldId id="729"/>
            <p14:sldId id="730"/>
            <p14:sldId id="737"/>
            <p14:sldId id="740"/>
            <p14:sldId id="732"/>
            <p14:sldId id="721"/>
            <p14:sldId id="723"/>
            <p14:sldId id="741"/>
            <p14:sldId id="744"/>
            <p14:sldId id="743"/>
            <p14:sldId id="739"/>
          </p14:sldIdLst>
        </p14:section>
      </p14:sectionLst>
    </p:ext>
    <p:ext uri="{EFAFB233-063F-42B5-8137-9DF3F51BA10A}">
      <p15:sldGuideLst xmlns:p15="http://schemas.microsoft.com/office/powerpoint/2012/main">
        <p15:guide id="1" orient="horz" pos="2304">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guide id="3" orient="horz" pos="2976" userDrawn="1">
          <p15:clr>
            <a:srgbClr val="A4A3A4"/>
          </p15:clr>
        </p15:guide>
        <p15:guide id="4" orient="horz" pos="29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m Jaffe" initials="PJ" lastIdx="2" clrIdx="0">
    <p:extLst>
      <p:ext uri="{19B8F6BF-5375-455C-9EA6-DF929625EA0E}">
        <p15:presenceInfo xmlns:p15="http://schemas.microsoft.com/office/powerpoint/2012/main" userId="S::PJaffe@cicresearch.com::fb8fe33b-9b9a-40ba-9c3c-cb2a764186a9" providerId="AD"/>
      </p:ext>
    </p:extLst>
  </p:cmAuthor>
  <p:cmAuthor id="2" name="Ron Erdmann" initials="RE" lastIdx="1" clrIdx="1">
    <p:extLst>
      <p:ext uri="{19B8F6BF-5375-455C-9EA6-DF929625EA0E}">
        <p15:presenceInfo xmlns:p15="http://schemas.microsoft.com/office/powerpoint/2012/main" userId="dc87bc455b7e73d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CCCCFF"/>
    <a:srgbClr val="FFFFFF"/>
    <a:srgbClr val="FFFFCC"/>
    <a:srgbClr val="FFFF66"/>
    <a:srgbClr val="FFFF99"/>
    <a:srgbClr val="3366FF"/>
    <a:srgbClr val="0099FF"/>
    <a:srgbClr val="33CC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0028" autoAdjust="0"/>
    <p:restoredTop sz="97597" autoAdjust="0"/>
  </p:normalViewPr>
  <p:slideViewPr>
    <p:cSldViewPr snapToGrid="0">
      <p:cViewPr varScale="1">
        <p:scale>
          <a:sx n="80" d="100"/>
          <a:sy n="80" d="100"/>
        </p:scale>
        <p:origin x="1666" y="67"/>
      </p:cViewPr>
      <p:guideLst>
        <p:guide orient="horz" pos="230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3" d="100"/>
          <a:sy n="63" d="100"/>
        </p:scale>
        <p:origin x="2304" y="77"/>
      </p:cViewPr>
      <p:guideLst>
        <p:guide orient="horz" pos="2957"/>
        <p:guide pos="2238"/>
        <p:guide orient="horz" pos="2976"/>
        <p:guide orient="horz" pos="29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image" Target="../media/image28.jpeg"/><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package" Target="../embeddings/Microsoft_Excel_Worksheet18.xlsx"/><Relationship Id="rId4" Type="http://schemas.openxmlformats.org/officeDocument/2006/relationships/image" Target="../media/image29.jpeg"/></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b="0" i="0" u="none" strike="noStrike" baseline="0" dirty="0">
                <a:solidFill>
                  <a:schemeClr val="tx1"/>
                </a:solidFill>
                <a:effectLst/>
                <a:latin typeface="+mj-lt"/>
              </a:rPr>
              <a:t>Almost 1.9 Billion Passengers Reported for</a:t>
            </a:r>
          </a:p>
          <a:p>
            <a:pPr>
              <a:defRPr sz="2400">
                <a:solidFill>
                  <a:schemeClr val="tx1"/>
                </a:solidFill>
              </a:defRPr>
            </a:pPr>
            <a:r>
              <a:rPr lang="en-US" sz="2400" b="0" i="0" u="none" strike="noStrike" baseline="0" dirty="0">
                <a:solidFill>
                  <a:schemeClr val="tx1"/>
                </a:solidFill>
                <a:effectLst/>
                <a:latin typeface="+mj-lt"/>
              </a:rPr>
              <a:t>All U.S. Airports (2019)</a:t>
            </a:r>
            <a:endParaRPr lang="en-US" sz="2400" dirty="0">
              <a:solidFill>
                <a:schemeClr val="tx1"/>
              </a:solidFill>
              <a:latin typeface="+mj-lt"/>
            </a:endParaRPr>
          </a:p>
        </c:rich>
      </c:tx>
      <c:layout>
        <c:manualLayout>
          <c:xMode val="edge"/>
          <c:yMode val="edge"/>
          <c:x val="0.18873599078217268"/>
          <c:y val="2.3839886069121904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6070969691115131"/>
          <c:y val="0.18569846328250569"/>
          <c:w val="0.49889960629921259"/>
          <c:h val="0.78773622047244096"/>
        </c:manualLayout>
      </c:layout>
      <c:pieChart>
        <c:varyColors val="1"/>
        <c:ser>
          <c:idx val="0"/>
          <c:order val="0"/>
          <c:spPr>
            <a:solidFill>
              <a:schemeClr val="accent6"/>
            </a:solidFill>
            <a:ln w="6350">
              <a:solidFill>
                <a:sysClr val="windowText" lastClr="000000"/>
              </a:solidFill>
            </a:ln>
          </c:spPr>
          <c:dPt>
            <c:idx val="0"/>
            <c:bubble3D val="0"/>
            <c:spPr>
              <a:solidFill>
                <a:srgbClr val="00B0F0"/>
              </a:solidFill>
              <a:ln w="6350">
                <a:solidFill>
                  <a:sysClr val="windowText" lastClr="000000"/>
                </a:solidFill>
              </a:ln>
              <a:effectLst/>
            </c:spPr>
            <c:extLst>
              <c:ext xmlns:c16="http://schemas.microsoft.com/office/drawing/2014/chart" uri="{C3380CC4-5D6E-409C-BE32-E72D297353CC}">
                <c16:uniqueId val="{00000001-E449-43CD-96A3-C93584DC1A0E}"/>
              </c:ext>
            </c:extLst>
          </c:dPt>
          <c:dPt>
            <c:idx val="1"/>
            <c:bubble3D val="0"/>
            <c:spPr>
              <a:solidFill>
                <a:srgbClr val="92D050"/>
              </a:solidFill>
              <a:ln w="6350">
                <a:solidFill>
                  <a:sysClr val="windowText" lastClr="000000"/>
                </a:solidFill>
              </a:ln>
              <a:effectLst/>
            </c:spPr>
            <c:extLst>
              <c:ext xmlns:c16="http://schemas.microsoft.com/office/drawing/2014/chart" uri="{C3380CC4-5D6E-409C-BE32-E72D297353CC}">
                <c16:uniqueId val="{00000003-E449-43CD-96A3-C93584DC1A0E}"/>
              </c:ext>
            </c:extLst>
          </c:dPt>
          <c:dLbls>
            <c:dLbl>
              <c:idx val="0"/>
              <c:layout>
                <c:manualLayout>
                  <c:x val="-3.4920355930704028E-2"/>
                  <c:y val="-4.6867950480727713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179037117787529"/>
                      <c:h val="0.12488652027823073"/>
                    </c:manualLayout>
                  </c15:layout>
                </c:ext>
                <c:ext xmlns:c16="http://schemas.microsoft.com/office/drawing/2014/chart" uri="{C3380CC4-5D6E-409C-BE32-E72D297353CC}">
                  <c16:uniqueId val="{00000001-E449-43CD-96A3-C93584DC1A0E}"/>
                </c:ext>
              </c:extLst>
            </c:dLbl>
            <c:dLbl>
              <c:idx val="1"/>
              <c:layout>
                <c:manualLayout>
                  <c:x val="8.1413653791581641E-4"/>
                  <c:y val="1.7767253860417231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87134179334315"/>
                      <c:h val="0.14123829590973866"/>
                    </c:manualLayout>
                  </c15:layout>
                </c:ext>
                <c:ext xmlns:c16="http://schemas.microsoft.com/office/drawing/2014/chart" uri="{C3380CC4-5D6E-409C-BE32-E72D297353CC}">
                  <c16:uniqueId val="{00000003-E449-43CD-96A3-C93584DC1A0E}"/>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'Slide 1'!$A$5:$A$6</c:f>
              <c:strCache>
                <c:ptCount val="2"/>
                <c:pt idx="0">
                  <c:v>Total Domestic Passenger Volume</c:v>
                </c:pt>
                <c:pt idx="1">
                  <c:v>Total International Passenger Volume</c:v>
                </c:pt>
              </c:strCache>
            </c:strRef>
          </c:cat>
          <c:val>
            <c:numRef>
              <c:f>'Slide 1'!$B$5:$B$6</c:f>
              <c:numCache>
                <c:formatCode>#,##0</c:formatCode>
                <c:ptCount val="2"/>
                <c:pt idx="0">
                  <c:v>1623095500</c:v>
                </c:pt>
                <c:pt idx="1">
                  <c:v>254765596</c:v>
                </c:pt>
              </c:numCache>
            </c:numRef>
          </c:val>
          <c:extLst>
            <c:ext xmlns:c16="http://schemas.microsoft.com/office/drawing/2014/chart" uri="{C3380CC4-5D6E-409C-BE32-E72D297353CC}">
              <c16:uniqueId val="{00000004-E449-43CD-96A3-C93584DC1A0E}"/>
            </c:ext>
          </c:extLst>
        </c:ser>
        <c:dLbls>
          <c:dLblPos val="outEnd"/>
          <c:showLegendKey val="0"/>
          <c:showVal val="1"/>
          <c:showCatName val="0"/>
          <c:showSerName val="0"/>
          <c:showPercent val="0"/>
          <c:showBubbleSize val="0"/>
          <c:showLeaderLines val="0"/>
        </c:dLbls>
        <c:firstSliceAng val="78"/>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Country of Residence</c:v>
          </c:tx>
          <c:spPr>
            <a:solidFill>
              <a:srgbClr val="FF0000"/>
            </a:solidFill>
            <a:ln>
              <a:solidFill>
                <a:sysClr val="windowText" lastClr="000000"/>
              </a:solidFill>
            </a:ln>
            <a:effectLst/>
          </c:spPr>
          <c:invertIfNegative val="0"/>
          <c:cat>
            <c:strRef>
              <c:f>'Slide 8'!$A$4:$A$13</c:f>
              <c:strCache>
                <c:ptCount val="10"/>
                <c:pt idx="0">
                  <c:v>United Kingdom</c:v>
                </c:pt>
                <c:pt idx="1">
                  <c:v>Italy</c:v>
                </c:pt>
                <c:pt idx="2">
                  <c:v>France</c:v>
                </c:pt>
                <c:pt idx="3">
                  <c:v>Dominican Republic</c:v>
                </c:pt>
                <c:pt idx="4">
                  <c:v>Spain</c:v>
                </c:pt>
                <c:pt idx="5">
                  <c:v>Germany</c:v>
                </c:pt>
                <c:pt idx="6">
                  <c:v>Jamaica</c:v>
                </c:pt>
                <c:pt idx="7">
                  <c:v>People's Rep. Of China</c:v>
                </c:pt>
                <c:pt idx="8">
                  <c:v>Japan</c:v>
                </c:pt>
                <c:pt idx="9">
                  <c:v>Netherlands</c:v>
                </c:pt>
              </c:strCache>
            </c:strRef>
          </c:cat>
          <c:val>
            <c:numRef>
              <c:f>'Slide 8'!$B$4:$B$13</c:f>
              <c:numCache>
                <c:formatCode>#,##0</c:formatCode>
                <c:ptCount val="10"/>
                <c:pt idx="0">
                  <c:v>3943</c:v>
                </c:pt>
                <c:pt idx="1">
                  <c:v>3181</c:v>
                </c:pt>
                <c:pt idx="2">
                  <c:v>3137</c:v>
                </c:pt>
                <c:pt idx="3">
                  <c:v>2957</c:v>
                </c:pt>
                <c:pt idx="4">
                  <c:v>2240</c:v>
                </c:pt>
                <c:pt idx="5">
                  <c:v>2196</c:v>
                </c:pt>
                <c:pt idx="6">
                  <c:v>1927</c:v>
                </c:pt>
                <c:pt idx="7">
                  <c:v>1568</c:v>
                </c:pt>
                <c:pt idx="8">
                  <c:v>1389</c:v>
                </c:pt>
                <c:pt idx="9">
                  <c:v>1344</c:v>
                </c:pt>
              </c:numCache>
            </c:numRef>
          </c:val>
          <c:extLst>
            <c:ext xmlns:c16="http://schemas.microsoft.com/office/drawing/2014/chart" uri="{C3380CC4-5D6E-409C-BE32-E72D297353CC}">
              <c16:uniqueId val="{00000000-51EB-424D-8E2C-10CD6F3F7B78}"/>
            </c:ext>
          </c:extLst>
        </c:ser>
        <c:dLbls>
          <c:showLegendKey val="0"/>
          <c:showVal val="0"/>
          <c:showCatName val="0"/>
          <c:showSerName val="0"/>
          <c:showPercent val="0"/>
          <c:showBubbleSize val="0"/>
        </c:dLbls>
        <c:gapWidth val="80"/>
        <c:axId val="53223872"/>
        <c:axId val="2008572224"/>
      </c:barChart>
      <c:catAx>
        <c:axId val="5322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8572224"/>
        <c:crosses val="autoZero"/>
        <c:auto val="1"/>
        <c:lblAlgn val="ctr"/>
        <c:lblOffset val="100"/>
        <c:noMultiLvlLbl val="0"/>
      </c:catAx>
      <c:valAx>
        <c:axId val="2008572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solidFill>
                      <a:schemeClr val="tx1"/>
                    </a:solidFill>
                  </a:rPr>
                  <a:t>Visitors (000s)</a:t>
                </a:r>
              </a:p>
            </c:rich>
          </c:tx>
          <c:layout>
            <c:manualLayout>
              <c:xMode val="edge"/>
              <c:yMode val="edge"/>
              <c:x val="3.3862437624456676E-2"/>
              <c:y val="0.3202174557554356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3223872"/>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Country of Residence</c:v>
          </c:tx>
          <c:spPr>
            <a:solidFill>
              <a:srgbClr val="FF0000"/>
            </a:solidFill>
            <a:ln>
              <a:solidFill>
                <a:sysClr val="windowText" lastClr="000000"/>
              </a:solidFill>
            </a:ln>
            <a:effectLst/>
          </c:spPr>
          <c:invertIfNegative val="0"/>
          <c:cat>
            <c:strRef>
              <c:f>'Slide 8'!$A$4:$A$13</c:f>
              <c:strCache>
                <c:ptCount val="10"/>
                <c:pt idx="0">
                  <c:v>California</c:v>
                </c:pt>
                <c:pt idx="1">
                  <c:v>Florida</c:v>
                </c:pt>
                <c:pt idx="2">
                  <c:v>New York</c:v>
                </c:pt>
                <c:pt idx="3">
                  <c:v>Texas</c:v>
                </c:pt>
                <c:pt idx="4">
                  <c:v>Pennsylvania</c:v>
                </c:pt>
                <c:pt idx="5">
                  <c:v>New Jersey</c:v>
                </c:pt>
                <c:pt idx="6">
                  <c:v>Massachu-setts</c:v>
                </c:pt>
                <c:pt idx="7">
                  <c:v>Illionois</c:v>
                </c:pt>
                <c:pt idx="8">
                  <c:v>Virginia</c:v>
                </c:pt>
                <c:pt idx="9">
                  <c:v>Georgia</c:v>
                </c:pt>
              </c:strCache>
            </c:strRef>
          </c:cat>
          <c:val>
            <c:numRef>
              <c:f>'Slide 8'!$B$4:$B$13</c:f>
              <c:numCache>
                <c:formatCode>#,##0</c:formatCode>
                <c:ptCount val="10"/>
                <c:pt idx="0">
                  <c:v>6273</c:v>
                </c:pt>
                <c:pt idx="1">
                  <c:v>4436</c:v>
                </c:pt>
                <c:pt idx="2">
                  <c:v>3853</c:v>
                </c:pt>
                <c:pt idx="3">
                  <c:v>3316</c:v>
                </c:pt>
                <c:pt idx="4">
                  <c:v>2509</c:v>
                </c:pt>
                <c:pt idx="5">
                  <c:v>2240</c:v>
                </c:pt>
                <c:pt idx="6">
                  <c:v>1972</c:v>
                </c:pt>
                <c:pt idx="7">
                  <c:v>1792</c:v>
                </c:pt>
                <c:pt idx="8">
                  <c:v>1389</c:v>
                </c:pt>
                <c:pt idx="9">
                  <c:v>1299</c:v>
                </c:pt>
              </c:numCache>
            </c:numRef>
          </c:val>
          <c:extLst>
            <c:ext xmlns:c16="http://schemas.microsoft.com/office/drawing/2014/chart" uri="{C3380CC4-5D6E-409C-BE32-E72D297353CC}">
              <c16:uniqueId val="{00000000-51EB-424D-8E2C-10CD6F3F7B78}"/>
            </c:ext>
          </c:extLst>
        </c:ser>
        <c:dLbls>
          <c:showLegendKey val="0"/>
          <c:showVal val="0"/>
          <c:showCatName val="0"/>
          <c:showSerName val="0"/>
          <c:showPercent val="0"/>
          <c:showBubbleSize val="0"/>
        </c:dLbls>
        <c:gapWidth val="80"/>
        <c:axId val="53223872"/>
        <c:axId val="2008572224"/>
      </c:barChart>
      <c:catAx>
        <c:axId val="5322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08572224"/>
        <c:crosses val="autoZero"/>
        <c:auto val="1"/>
        <c:lblAlgn val="ctr"/>
        <c:lblOffset val="100"/>
        <c:noMultiLvlLbl val="0"/>
      </c:catAx>
      <c:valAx>
        <c:axId val="2008572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dirty="0"/>
                  <a:t>Visitors (000s)</a:t>
                </a:r>
              </a:p>
            </c:rich>
          </c:tx>
          <c:layout>
            <c:manualLayout>
              <c:xMode val="edge"/>
              <c:yMode val="edge"/>
              <c:x val="3.3862437624456676E-2"/>
              <c:y val="0.32021745575543564"/>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223872"/>
        <c:crosses val="autoZero"/>
        <c:crossBetween val="between"/>
      </c:valAx>
      <c:dTable>
        <c:showHorzBorder val="1"/>
        <c:showVertBorder val="1"/>
        <c:showOutline val="1"/>
        <c:showKeys val="0"/>
        <c:spPr>
          <a:noFill/>
          <a:ln w="9525" cap="flat" cmpd="sng" algn="ctr">
            <a:solidFill>
              <a:schemeClr val="tx1"/>
            </a:solidFill>
            <a:round/>
          </a:ln>
          <a:effectLst/>
        </c:spPr>
        <c:txPr>
          <a:bodyPr rot="0" spcFirstLastPara="1" vertOverflow="ellipsis" vert="horz" wrap="square" anchor="ctr" anchorCtr="1"/>
          <a:lstStyle/>
          <a:p>
            <a:pPr rtl="0">
              <a:defRPr sz="1020" b="0" i="0" u="none" strike="noStrike" kern="1200" baseline="0">
                <a:solidFill>
                  <a:schemeClr val="tx1">
                    <a:lumMod val="65000"/>
                    <a:lumOff val="35000"/>
                  </a:schemeClr>
                </a:solidFill>
                <a:latin typeface="+mn-lt"/>
                <a:ea typeface="+mn-ea"/>
                <a:cs typeface="+mn-cs"/>
              </a:defRPr>
            </a:pPr>
            <a:endParaRPr lang="en-US"/>
          </a:p>
        </c:txPr>
      </c:dTable>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aseline="0"/>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Country of Residence</c:v>
          </c:tx>
          <c:spPr>
            <a:solidFill>
              <a:srgbClr val="FF0000"/>
            </a:solidFill>
            <a:ln>
              <a:solidFill>
                <a:sysClr val="windowText" lastClr="000000"/>
              </a:solidFill>
            </a:ln>
            <a:effectLst/>
          </c:spPr>
          <c:invertIfNegative val="0"/>
          <c:cat>
            <c:strRef>
              <c:f>'Slide 8'!$A$4:$A$13</c:f>
              <c:strCache>
                <c:ptCount val="10"/>
                <c:pt idx="0">
                  <c:v>New York City</c:v>
                </c:pt>
                <c:pt idx="1">
                  <c:v>Los Angeles-Long Beach</c:v>
                </c:pt>
                <c:pt idx="2">
                  <c:v>Miami</c:v>
                </c:pt>
                <c:pt idx="3">
                  <c:v>Philadelphia</c:v>
                </c:pt>
                <c:pt idx="4">
                  <c:v>Chicago</c:v>
                </c:pt>
                <c:pt idx="5">
                  <c:v>Washington DC</c:v>
                </c:pt>
                <c:pt idx="6">
                  <c:v>Atlanta</c:v>
                </c:pt>
                <c:pt idx="7">
                  <c:v>Dallas-Plano-Irving</c:v>
                </c:pt>
                <c:pt idx="8">
                  <c:v>Houston</c:v>
                </c:pt>
                <c:pt idx="9">
                  <c:v>Boston</c:v>
                </c:pt>
              </c:strCache>
            </c:strRef>
          </c:cat>
          <c:val>
            <c:numRef>
              <c:f>'Slide 8'!$B$4:$B$13</c:f>
              <c:numCache>
                <c:formatCode>#,##0</c:formatCode>
                <c:ptCount val="10"/>
                <c:pt idx="0">
                  <c:v>3137</c:v>
                </c:pt>
                <c:pt idx="1">
                  <c:v>1972</c:v>
                </c:pt>
                <c:pt idx="2">
                  <c:v>1568</c:v>
                </c:pt>
                <c:pt idx="3">
                  <c:v>1479</c:v>
                </c:pt>
                <c:pt idx="4">
                  <c:v>1389</c:v>
                </c:pt>
                <c:pt idx="5">
                  <c:v>1210</c:v>
                </c:pt>
                <c:pt idx="6">
                  <c:v>1031</c:v>
                </c:pt>
                <c:pt idx="7">
                  <c:v>1031</c:v>
                </c:pt>
                <c:pt idx="8">
                  <c:v>941</c:v>
                </c:pt>
                <c:pt idx="9">
                  <c:v>807</c:v>
                </c:pt>
              </c:numCache>
            </c:numRef>
          </c:val>
          <c:extLst>
            <c:ext xmlns:c16="http://schemas.microsoft.com/office/drawing/2014/chart" uri="{C3380CC4-5D6E-409C-BE32-E72D297353CC}">
              <c16:uniqueId val="{00000000-51EB-424D-8E2C-10CD6F3F7B78}"/>
            </c:ext>
          </c:extLst>
        </c:ser>
        <c:dLbls>
          <c:showLegendKey val="0"/>
          <c:showVal val="0"/>
          <c:showCatName val="0"/>
          <c:showSerName val="0"/>
          <c:showPercent val="0"/>
          <c:showBubbleSize val="0"/>
        </c:dLbls>
        <c:gapWidth val="80"/>
        <c:axId val="53223872"/>
        <c:axId val="2008572224"/>
      </c:barChart>
      <c:catAx>
        <c:axId val="5322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8572224"/>
        <c:crosses val="autoZero"/>
        <c:auto val="1"/>
        <c:lblAlgn val="ctr"/>
        <c:lblOffset val="100"/>
        <c:noMultiLvlLbl val="0"/>
      </c:catAx>
      <c:valAx>
        <c:axId val="2008572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solidFill>
                      <a:schemeClr val="tx1"/>
                    </a:solidFill>
                  </a:rPr>
                  <a:t>Visitors (000s)</a:t>
                </a:r>
              </a:p>
            </c:rich>
          </c:tx>
          <c:layout>
            <c:manualLayout>
              <c:xMode val="edge"/>
              <c:yMode val="edge"/>
              <c:x val="3.3862437624456676E-2"/>
              <c:y val="0.3202174557554356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3223872"/>
        <c:crosses val="autoZero"/>
        <c:crossBetween val="between"/>
      </c:valAx>
      <c:dTable>
        <c:showHorzBorder val="1"/>
        <c:showVertBorder val="1"/>
        <c:showOutline val="1"/>
        <c:showKeys val="0"/>
        <c:spPr>
          <a:noFill/>
          <a:ln w="9525" cap="flat" cmpd="sng" algn="ctr">
            <a:solidFill>
              <a:schemeClr val="tx1"/>
            </a:solidFill>
            <a:round/>
          </a:ln>
          <a:effectLst/>
        </c:spPr>
        <c:txPr>
          <a:bodyPr rot="0" spcFirstLastPara="1" vertOverflow="ellipsis" vert="horz" wrap="square" anchor="ctr" anchorCtr="1"/>
          <a:lstStyle/>
          <a:p>
            <a:pPr rtl="0">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Table>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97442798747321"/>
          <c:y val="3.1894597532635176E-2"/>
          <c:w val="0.8276159033826388"/>
          <c:h val="0.76876353673606124"/>
        </c:manualLayout>
      </c:layout>
      <c:barChart>
        <c:barDir val="col"/>
        <c:grouping val="clustered"/>
        <c:varyColors val="0"/>
        <c:ser>
          <c:idx val="0"/>
          <c:order val="0"/>
          <c:tx>
            <c:v>Country of Residence</c:v>
          </c:tx>
          <c:spPr>
            <a:solidFill>
              <a:srgbClr val="0070C0"/>
            </a:solidFill>
            <a:ln>
              <a:solidFill>
                <a:sysClr val="windowText" lastClr="000000"/>
              </a:solidFill>
            </a:ln>
            <a:effectLst/>
          </c:spPr>
          <c:invertIfNegative val="0"/>
          <c:cat>
            <c:strRef>
              <c:f>'Slide 8'!$A$4:$A$13</c:f>
              <c:strCache>
                <c:ptCount val="10"/>
                <c:pt idx="0">
                  <c:v>New York State</c:v>
                </c:pt>
                <c:pt idx="1">
                  <c:v>Florida</c:v>
                </c:pt>
                <c:pt idx="2">
                  <c:v>California</c:v>
                </c:pt>
                <c:pt idx="3">
                  <c:v>Hawaii</c:v>
                </c:pt>
                <c:pt idx="4">
                  <c:v>Nevada</c:v>
                </c:pt>
                <c:pt idx="5">
                  <c:v>Guam</c:v>
                </c:pt>
                <c:pt idx="6">
                  <c:v>Massachusetts</c:v>
                </c:pt>
                <c:pt idx="7">
                  <c:v>Texas</c:v>
                </c:pt>
                <c:pt idx="8">
                  <c:v>Illionois</c:v>
                </c:pt>
                <c:pt idx="9">
                  <c:v>Arizona</c:v>
                </c:pt>
              </c:strCache>
            </c:strRef>
          </c:cat>
          <c:val>
            <c:numRef>
              <c:f>'Slide 8'!$B$4:$B$13</c:f>
              <c:numCache>
                <c:formatCode>#,##0</c:formatCode>
                <c:ptCount val="10"/>
                <c:pt idx="0">
                  <c:v>10011</c:v>
                </c:pt>
                <c:pt idx="1">
                  <c:v>9146</c:v>
                </c:pt>
                <c:pt idx="2">
                  <c:v>7662</c:v>
                </c:pt>
                <c:pt idx="3">
                  <c:v>3137</c:v>
                </c:pt>
                <c:pt idx="4">
                  <c:v>2910</c:v>
                </c:pt>
                <c:pt idx="5">
                  <c:v>1753</c:v>
                </c:pt>
                <c:pt idx="6">
                  <c:v>1661</c:v>
                </c:pt>
                <c:pt idx="7">
                  <c:v>1661</c:v>
                </c:pt>
                <c:pt idx="8">
                  <c:v>1480</c:v>
                </c:pt>
                <c:pt idx="9">
                  <c:v>1138</c:v>
                </c:pt>
              </c:numCache>
            </c:numRef>
          </c:val>
          <c:extLst>
            <c:ext xmlns:c16="http://schemas.microsoft.com/office/drawing/2014/chart" uri="{C3380CC4-5D6E-409C-BE32-E72D297353CC}">
              <c16:uniqueId val="{00000000-51EB-424D-8E2C-10CD6F3F7B78}"/>
            </c:ext>
          </c:extLst>
        </c:ser>
        <c:dLbls>
          <c:showLegendKey val="0"/>
          <c:showVal val="0"/>
          <c:showCatName val="0"/>
          <c:showSerName val="0"/>
          <c:showPercent val="0"/>
          <c:showBubbleSize val="0"/>
        </c:dLbls>
        <c:gapWidth val="80"/>
        <c:axId val="53223872"/>
        <c:axId val="2008572224"/>
      </c:barChart>
      <c:catAx>
        <c:axId val="5322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8572224"/>
        <c:crosses val="autoZero"/>
        <c:auto val="1"/>
        <c:lblAlgn val="ctr"/>
        <c:lblOffset val="100"/>
        <c:noMultiLvlLbl val="0"/>
      </c:catAx>
      <c:valAx>
        <c:axId val="2008572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solidFill>
                      <a:schemeClr val="tx1"/>
                    </a:solidFill>
                  </a:rPr>
                  <a:t>Visitors (000s)</a:t>
                </a:r>
              </a:p>
            </c:rich>
          </c:tx>
          <c:layout>
            <c:manualLayout>
              <c:xMode val="edge"/>
              <c:yMode val="edge"/>
              <c:x val="3.3862437624456676E-2"/>
              <c:y val="0.3202174557554356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3223872"/>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078451358628715"/>
          <c:y val="1.9301816521946614E-2"/>
          <c:w val="0.82944807145547117"/>
          <c:h val="0.74034779334614964"/>
        </c:manualLayout>
      </c:layout>
      <c:barChart>
        <c:barDir val="col"/>
        <c:grouping val="clustered"/>
        <c:varyColors val="0"/>
        <c:ser>
          <c:idx val="0"/>
          <c:order val="0"/>
          <c:tx>
            <c:v>Country of Residence</c:v>
          </c:tx>
          <c:spPr>
            <a:solidFill>
              <a:srgbClr val="0070C0"/>
            </a:solidFill>
            <a:ln>
              <a:solidFill>
                <a:sysClr val="windowText" lastClr="000000"/>
              </a:solidFill>
            </a:ln>
            <a:effectLst/>
          </c:spPr>
          <c:invertIfNegative val="0"/>
          <c:cat>
            <c:strRef>
              <c:f>'Slide 8'!$A$4:$A$13</c:f>
              <c:strCache>
                <c:ptCount val="10"/>
                <c:pt idx="0">
                  <c:v>New York City</c:v>
                </c:pt>
                <c:pt idx="1">
                  <c:v>Miami</c:v>
                </c:pt>
                <c:pt idx="2">
                  <c:v>Los Angeles-Long Beach</c:v>
                </c:pt>
                <c:pt idx="3">
                  <c:v>Orlando</c:v>
                </c:pt>
                <c:pt idx="4">
                  <c:v>San Francisco</c:v>
                </c:pt>
                <c:pt idx="5">
                  <c:v>Las Vegas</c:v>
                </c:pt>
                <c:pt idx="6">
                  <c:v>Honolulu</c:v>
                </c:pt>
                <c:pt idx="7">
                  <c:v>Washington DC</c:v>
                </c:pt>
                <c:pt idx="8">
                  <c:v>Boston</c:v>
                </c:pt>
                <c:pt idx="9">
                  <c:v>Chicago</c:v>
                </c:pt>
              </c:strCache>
            </c:strRef>
          </c:cat>
          <c:val>
            <c:numRef>
              <c:f>'Slide 8'!$B$4:$B$13</c:f>
              <c:numCache>
                <c:formatCode>#,##0</c:formatCode>
                <c:ptCount val="10"/>
                <c:pt idx="0">
                  <c:v>9791</c:v>
                </c:pt>
                <c:pt idx="1">
                  <c:v>4959</c:v>
                </c:pt>
                <c:pt idx="2">
                  <c:v>4421</c:v>
                </c:pt>
                <c:pt idx="3">
                  <c:v>4202</c:v>
                </c:pt>
                <c:pt idx="4">
                  <c:v>3148</c:v>
                </c:pt>
                <c:pt idx="5">
                  <c:v>2845</c:v>
                </c:pt>
                <c:pt idx="6">
                  <c:v>2618</c:v>
                </c:pt>
                <c:pt idx="7">
                  <c:v>1815</c:v>
                </c:pt>
                <c:pt idx="8">
                  <c:v>1482</c:v>
                </c:pt>
                <c:pt idx="9">
                  <c:v>1419</c:v>
                </c:pt>
              </c:numCache>
            </c:numRef>
          </c:val>
          <c:extLst>
            <c:ext xmlns:c16="http://schemas.microsoft.com/office/drawing/2014/chart" uri="{C3380CC4-5D6E-409C-BE32-E72D297353CC}">
              <c16:uniqueId val="{00000000-51EB-424D-8E2C-10CD6F3F7B78}"/>
            </c:ext>
          </c:extLst>
        </c:ser>
        <c:dLbls>
          <c:showLegendKey val="0"/>
          <c:showVal val="0"/>
          <c:showCatName val="0"/>
          <c:showSerName val="0"/>
          <c:showPercent val="0"/>
          <c:showBubbleSize val="0"/>
        </c:dLbls>
        <c:gapWidth val="80"/>
        <c:axId val="53223872"/>
        <c:axId val="2008572224"/>
      </c:barChart>
      <c:catAx>
        <c:axId val="5322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8572224"/>
        <c:crosses val="autoZero"/>
        <c:auto val="1"/>
        <c:lblAlgn val="ctr"/>
        <c:lblOffset val="100"/>
        <c:noMultiLvlLbl val="0"/>
      </c:catAx>
      <c:valAx>
        <c:axId val="2008572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solidFill>
                      <a:schemeClr val="tx1"/>
                    </a:solidFill>
                  </a:rPr>
                  <a:t>Visitors (000s)</a:t>
                </a:r>
              </a:p>
            </c:rich>
          </c:tx>
          <c:layout>
            <c:manualLayout>
              <c:xMode val="edge"/>
              <c:yMode val="edge"/>
              <c:x val="3.3862437624456676E-2"/>
              <c:y val="0.3202174557554356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3223872"/>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23108358467231"/>
          <c:y val="3.2406747911697759E-2"/>
          <c:w val="0.83685834745845089"/>
          <c:h val="0.68869452521754282"/>
        </c:manualLayout>
      </c:layout>
      <c:barChart>
        <c:barDir val="col"/>
        <c:grouping val="clustered"/>
        <c:varyColors val="0"/>
        <c:ser>
          <c:idx val="0"/>
          <c:order val="0"/>
          <c:tx>
            <c:strRef>
              <c:f>'SFO Q37-38'!$C$3</c:f>
              <c:strCache>
                <c:ptCount val="1"/>
                <c:pt idx="0">
                  <c:v>Overseas Visitors</c:v>
                </c:pt>
              </c:strCache>
            </c:strRef>
          </c:tx>
          <c:spPr>
            <a:solidFill>
              <a:srgbClr val="0070C0"/>
            </a:solidFill>
            <a:ln>
              <a:solidFill>
                <a:sysClr val="windowText" lastClr="000000"/>
              </a:solidFill>
            </a:ln>
            <a:effectLst/>
          </c:spPr>
          <c:invertIfNegative val="0"/>
          <c:cat>
            <c:strRef>
              <c:f>'SFO Q37-38'!$A$4:$A$13</c:f>
              <c:strCache>
                <c:ptCount val="10"/>
                <c:pt idx="0">
                  <c:v>Overall Airport Evaluation</c:v>
                </c:pt>
                <c:pt idx="1">
                  <c:v>Airport Terminal Cleanliness</c:v>
                </c:pt>
                <c:pt idx="2">
                  <c:v>Airport Terminal Signage</c:v>
                </c:pt>
                <c:pt idx="3">
                  <c:v>Business Center/  Wireless Available</c:v>
                </c:pt>
                <c:pt idx="4">
                  <c:v>Concession Prices</c:v>
                </c:pt>
                <c:pt idx="5">
                  <c:v>Ease of Transit through Airport</c:v>
                </c:pt>
                <c:pt idx="6">
                  <c:v>Ground Transport</c:v>
                </c:pt>
                <c:pt idx="7">
                  <c:v>Retail Goods/  Services/  Duty Free</c:v>
                </c:pt>
                <c:pt idx="8">
                  <c:v>Security Measures</c:v>
                </c:pt>
                <c:pt idx="9">
                  <c:v>Terminal Seating Availability</c:v>
                </c:pt>
              </c:strCache>
            </c:strRef>
          </c:cat>
          <c:val>
            <c:numRef>
              <c:f>'SFO Q37-38'!$C$4:$C$13</c:f>
              <c:numCache>
                <c:formatCode>#,##0.0</c:formatCode>
                <c:ptCount val="10"/>
                <c:pt idx="0">
                  <c:v>3.9</c:v>
                </c:pt>
                <c:pt idx="1">
                  <c:v>4.0999999999999996</c:v>
                </c:pt>
                <c:pt idx="2">
                  <c:v>4</c:v>
                </c:pt>
                <c:pt idx="3">
                  <c:v>3.8</c:v>
                </c:pt>
                <c:pt idx="4">
                  <c:v>3.3</c:v>
                </c:pt>
                <c:pt idx="5">
                  <c:v>3.9</c:v>
                </c:pt>
                <c:pt idx="6">
                  <c:v>3.8</c:v>
                </c:pt>
                <c:pt idx="7">
                  <c:v>3.4</c:v>
                </c:pt>
                <c:pt idx="8">
                  <c:v>4</c:v>
                </c:pt>
                <c:pt idx="9">
                  <c:v>4</c:v>
                </c:pt>
              </c:numCache>
            </c:numRef>
          </c:val>
          <c:extLst>
            <c:ext xmlns:c16="http://schemas.microsoft.com/office/drawing/2014/chart" uri="{C3380CC4-5D6E-409C-BE32-E72D297353CC}">
              <c16:uniqueId val="{00000000-44C1-4022-9628-014F7A304425}"/>
            </c:ext>
          </c:extLst>
        </c:ser>
        <c:ser>
          <c:idx val="1"/>
          <c:order val="1"/>
          <c:tx>
            <c:strRef>
              <c:f>'SFO Q37-38'!$B$3</c:f>
              <c:strCache>
                <c:ptCount val="1"/>
                <c:pt idx="0">
                  <c:v>U.S. Residents</c:v>
                </c:pt>
              </c:strCache>
            </c:strRef>
          </c:tx>
          <c:spPr>
            <a:solidFill>
              <a:srgbClr val="FF0000"/>
            </a:solidFill>
            <a:ln>
              <a:solidFill>
                <a:sysClr val="windowText" lastClr="000000"/>
              </a:solidFill>
            </a:ln>
            <a:effectLst/>
          </c:spPr>
          <c:invertIfNegative val="0"/>
          <c:cat>
            <c:strRef>
              <c:f>'SFO Q37-38'!$A$4:$A$13</c:f>
              <c:strCache>
                <c:ptCount val="10"/>
                <c:pt idx="0">
                  <c:v>Overall Airport Evaluation</c:v>
                </c:pt>
                <c:pt idx="1">
                  <c:v>Airport Terminal Cleanliness</c:v>
                </c:pt>
                <c:pt idx="2">
                  <c:v>Airport Terminal Signage</c:v>
                </c:pt>
                <c:pt idx="3">
                  <c:v>Business Center/  Wireless Available</c:v>
                </c:pt>
                <c:pt idx="4">
                  <c:v>Concession Prices</c:v>
                </c:pt>
                <c:pt idx="5">
                  <c:v>Ease of Transit through Airport</c:v>
                </c:pt>
                <c:pt idx="6">
                  <c:v>Ground Transport</c:v>
                </c:pt>
                <c:pt idx="7">
                  <c:v>Retail Goods/  Services/  Duty Free</c:v>
                </c:pt>
                <c:pt idx="8">
                  <c:v>Security Measures</c:v>
                </c:pt>
                <c:pt idx="9">
                  <c:v>Terminal Seating Availability</c:v>
                </c:pt>
              </c:strCache>
            </c:strRef>
          </c:cat>
          <c:val>
            <c:numRef>
              <c:f>'SFO Q37-38'!$B$4:$B$13</c:f>
              <c:numCache>
                <c:formatCode>#,##0.0</c:formatCode>
                <c:ptCount val="10"/>
                <c:pt idx="0">
                  <c:v>4</c:v>
                </c:pt>
                <c:pt idx="1">
                  <c:v>4.2</c:v>
                </c:pt>
                <c:pt idx="2">
                  <c:v>4.2</c:v>
                </c:pt>
                <c:pt idx="3">
                  <c:v>4</c:v>
                </c:pt>
                <c:pt idx="4">
                  <c:v>3.3</c:v>
                </c:pt>
                <c:pt idx="5">
                  <c:v>3.9</c:v>
                </c:pt>
                <c:pt idx="6">
                  <c:v>3.9</c:v>
                </c:pt>
                <c:pt idx="7">
                  <c:v>3.8</c:v>
                </c:pt>
                <c:pt idx="8">
                  <c:v>4.0999999999999996</c:v>
                </c:pt>
                <c:pt idx="9">
                  <c:v>4.0999999999999996</c:v>
                </c:pt>
              </c:numCache>
            </c:numRef>
          </c:val>
          <c:extLst>
            <c:ext xmlns:c16="http://schemas.microsoft.com/office/drawing/2014/chart" uri="{C3380CC4-5D6E-409C-BE32-E72D297353CC}">
              <c16:uniqueId val="{00000001-44C1-4022-9628-014F7A304425}"/>
            </c:ext>
          </c:extLst>
        </c:ser>
        <c:dLbls>
          <c:showLegendKey val="0"/>
          <c:showVal val="0"/>
          <c:showCatName val="0"/>
          <c:showSerName val="0"/>
          <c:showPercent val="0"/>
          <c:showBubbleSize val="0"/>
        </c:dLbls>
        <c:gapWidth val="80"/>
        <c:axId val="53223872"/>
        <c:axId val="2008572224"/>
      </c:barChart>
      <c:catAx>
        <c:axId val="5322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08572224"/>
        <c:crosses val="autoZero"/>
        <c:auto val="1"/>
        <c:lblAlgn val="ctr"/>
        <c:lblOffset val="100"/>
        <c:noMultiLvlLbl val="0"/>
      </c:catAx>
      <c:valAx>
        <c:axId val="2008572224"/>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solidFill>
                      <a:schemeClr val="tx1"/>
                    </a:solidFill>
                  </a:rPr>
                  <a:t>Airport Rating</a:t>
                </a:r>
              </a:p>
            </c:rich>
          </c:tx>
          <c:layout>
            <c:manualLayout>
              <c:xMode val="edge"/>
              <c:yMode val="edge"/>
              <c:x val="2.8218698020380566E-2"/>
              <c:y val="0.2833031659424314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223872"/>
        <c:crosses val="autoZero"/>
        <c:crossBetween val="between"/>
        <c:majorUnit val="1"/>
      </c:val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dTable>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0"/>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'SFO Q39-47'!$C$6</c:f>
              <c:strCache>
                <c:ptCount val="1"/>
                <c:pt idx="0">
                  <c:v>Leisure/VFR</c:v>
                </c:pt>
              </c:strCache>
            </c:strRef>
          </c:tx>
          <c:spPr>
            <a:solidFill>
              <a:srgbClr val="0070C0"/>
            </a:solidFill>
            <a:ln>
              <a:solidFill>
                <a:sysClr val="windowText" lastClr="000000"/>
              </a:solidFill>
            </a:ln>
            <a:effectLst/>
          </c:spPr>
          <c:invertIfNegative val="0"/>
          <c:cat>
            <c:strRef>
              <c:f>'SFO Q39-47'!$A$7:$A$11</c:f>
              <c:strCache>
                <c:ptCount val="5"/>
                <c:pt idx="0">
                  <c:v>Overall U.S. Entry Experience</c:v>
                </c:pt>
                <c:pt idx="1">
                  <c:v>Entry Experience - Professionalism</c:v>
                </c:pt>
                <c:pt idx="2">
                  <c:v>Entry Experience - Efficiency</c:v>
                </c:pt>
                <c:pt idx="3">
                  <c:v>Entry Experience - Friendliness</c:v>
                </c:pt>
                <c:pt idx="4">
                  <c:v>Entry Experience - Welcoming</c:v>
                </c:pt>
              </c:strCache>
            </c:strRef>
          </c:cat>
          <c:val>
            <c:numRef>
              <c:f>'SFO Q39-47'!$C$7:$C$11</c:f>
              <c:numCache>
                <c:formatCode>#,##0.0</c:formatCode>
                <c:ptCount val="5"/>
                <c:pt idx="0">
                  <c:v>3.8</c:v>
                </c:pt>
                <c:pt idx="1">
                  <c:v>4</c:v>
                </c:pt>
                <c:pt idx="2">
                  <c:v>3.8</c:v>
                </c:pt>
                <c:pt idx="3">
                  <c:v>3.8</c:v>
                </c:pt>
                <c:pt idx="4">
                  <c:v>3.7</c:v>
                </c:pt>
              </c:numCache>
            </c:numRef>
          </c:val>
          <c:extLst>
            <c:ext xmlns:c16="http://schemas.microsoft.com/office/drawing/2014/chart" uri="{C3380CC4-5D6E-409C-BE32-E72D297353CC}">
              <c16:uniqueId val="{00000000-8939-4C5A-AABE-4BAEFB6305E8}"/>
            </c:ext>
          </c:extLst>
        </c:ser>
        <c:ser>
          <c:idx val="1"/>
          <c:order val="1"/>
          <c:tx>
            <c:strRef>
              <c:f>'SFO Q39-47'!$B$6</c:f>
              <c:strCache>
                <c:ptCount val="1"/>
                <c:pt idx="0">
                  <c:v>Business/Convention</c:v>
                </c:pt>
              </c:strCache>
            </c:strRef>
          </c:tx>
          <c:spPr>
            <a:solidFill>
              <a:srgbClr val="4472C4">
                <a:lumMod val="20000"/>
                <a:lumOff val="80000"/>
              </a:srgbClr>
            </a:solidFill>
            <a:ln>
              <a:solidFill>
                <a:sysClr val="windowText" lastClr="000000"/>
              </a:solidFill>
            </a:ln>
            <a:effectLst/>
          </c:spPr>
          <c:invertIfNegative val="0"/>
          <c:cat>
            <c:strRef>
              <c:f>'SFO Q39-47'!$A$7:$A$11</c:f>
              <c:strCache>
                <c:ptCount val="5"/>
                <c:pt idx="0">
                  <c:v>Overall U.S. Entry Experience</c:v>
                </c:pt>
                <c:pt idx="1">
                  <c:v>Entry Experience - Professionalism</c:v>
                </c:pt>
                <c:pt idx="2">
                  <c:v>Entry Experience - Efficiency</c:v>
                </c:pt>
                <c:pt idx="3">
                  <c:v>Entry Experience - Friendliness</c:v>
                </c:pt>
                <c:pt idx="4">
                  <c:v>Entry Experience - Welcoming</c:v>
                </c:pt>
              </c:strCache>
            </c:strRef>
          </c:cat>
          <c:val>
            <c:numRef>
              <c:f>'SFO Q39-47'!$B$7:$B$11</c:f>
              <c:numCache>
                <c:formatCode>#,##0.0</c:formatCode>
                <c:ptCount val="5"/>
                <c:pt idx="0">
                  <c:v>3.6</c:v>
                </c:pt>
                <c:pt idx="1">
                  <c:v>4</c:v>
                </c:pt>
                <c:pt idx="2">
                  <c:v>3.7</c:v>
                </c:pt>
                <c:pt idx="3">
                  <c:v>3.7</c:v>
                </c:pt>
                <c:pt idx="4">
                  <c:v>3.6</c:v>
                </c:pt>
              </c:numCache>
            </c:numRef>
          </c:val>
          <c:extLst>
            <c:ext xmlns:c16="http://schemas.microsoft.com/office/drawing/2014/chart" uri="{C3380CC4-5D6E-409C-BE32-E72D297353CC}">
              <c16:uniqueId val="{00000001-8939-4C5A-AABE-4BAEFB6305E8}"/>
            </c:ext>
          </c:extLst>
        </c:ser>
        <c:dLbls>
          <c:showLegendKey val="0"/>
          <c:showVal val="0"/>
          <c:showCatName val="0"/>
          <c:showSerName val="0"/>
          <c:showPercent val="0"/>
          <c:showBubbleSize val="0"/>
        </c:dLbls>
        <c:gapWidth val="80"/>
        <c:axId val="53223872"/>
        <c:axId val="2008572224"/>
      </c:barChart>
      <c:catAx>
        <c:axId val="5322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8572224"/>
        <c:crosses val="autoZero"/>
        <c:auto val="1"/>
        <c:lblAlgn val="ctr"/>
        <c:lblOffset val="100"/>
        <c:noMultiLvlLbl val="0"/>
      </c:catAx>
      <c:valAx>
        <c:axId val="2008572224"/>
        <c:scaling>
          <c:orientation val="minMax"/>
          <c:max val="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solidFill>
                      <a:schemeClr val="tx1"/>
                    </a:solidFill>
                  </a:rPr>
                  <a:t>Airport Rating</a:t>
                </a:r>
              </a:p>
            </c:rich>
          </c:tx>
          <c:layout>
            <c:manualLayout>
              <c:xMode val="edge"/>
              <c:yMode val="edge"/>
              <c:x val="5.6748473111017952E-2"/>
              <c:y val="0.2800238531693701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3223872"/>
        <c:crosses val="autoZero"/>
        <c:crossBetween val="between"/>
        <c:majorUnit val="1"/>
      </c:val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Table>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434902962827766"/>
          <c:y val="3.4138724636484E-2"/>
          <c:w val="0.75823474528178625"/>
          <c:h val="0.64476644799489691"/>
        </c:manualLayout>
      </c:layout>
      <c:barChart>
        <c:barDir val="col"/>
        <c:grouping val="clustered"/>
        <c:varyColors val="0"/>
        <c:ser>
          <c:idx val="0"/>
          <c:order val="0"/>
          <c:tx>
            <c:strRef>
              <c:f>'SFO Q39-47'!$C$30</c:f>
              <c:strCache>
                <c:ptCount val="1"/>
                <c:pt idx="0">
                  <c:v>Leisure/VFR</c:v>
                </c:pt>
              </c:strCache>
            </c:strRef>
          </c:tx>
          <c:spPr>
            <a:solidFill>
              <a:srgbClr val="0070C0"/>
            </a:solidFill>
            <a:ln>
              <a:solidFill>
                <a:sysClr val="windowText" lastClr="000000"/>
              </a:solidFill>
            </a:ln>
            <a:effectLst/>
          </c:spPr>
          <c:invertIfNegative val="0"/>
          <c:cat>
            <c:strRef>
              <c:f>'SFO Q39-47'!$A$31:$A$34</c:f>
              <c:strCache>
                <c:ptCount val="4"/>
                <c:pt idx="0">
                  <c:v>Overall Passport Control/baggage collection/customs clearance</c:v>
                </c:pt>
                <c:pt idx="1">
                  <c:v>MeanLength of Time to Clear Passport Control</c:v>
                </c:pt>
                <c:pt idx="2">
                  <c:v>Mean Length of Time to Obtain Checked Bags</c:v>
                </c:pt>
                <c:pt idx="3">
                  <c:v>Mean Time to Clear Customs</c:v>
                </c:pt>
              </c:strCache>
            </c:strRef>
          </c:cat>
          <c:val>
            <c:numRef>
              <c:f>'SFO Q39-47'!$C$31:$C$34</c:f>
              <c:numCache>
                <c:formatCode>#,##0.0</c:formatCode>
                <c:ptCount val="4"/>
                <c:pt idx="0" formatCode="General">
                  <c:v>66.900000000000006</c:v>
                </c:pt>
                <c:pt idx="1">
                  <c:v>34.6</c:v>
                </c:pt>
                <c:pt idx="2" formatCode="General">
                  <c:v>15.6</c:v>
                </c:pt>
                <c:pt idx="3" formatCode="0.0">
                  <c:v>18.600000000000001</c:v>
                </c:pt>
              </c:numCache>
            </c:numRef>
          </c:val>
          <c:extLst>
            <c:ext xmlns:c16="http://schemas.microsoft.com/office/drawing/2014/chart" uri="{C3380CC4-5D6E-409C-BE32-E72D297353CC}">
              <c16:uniqueId val="{00000000-6CFD-44F9-87CF-25BA931FE0F3}"/>
            </c:ext>
          </c:extLst>
        </c:ser>
        <c:ser>
          <c:idx val="1"/>
          <c:order val="1"/>
          <c:tx>
            <c:strRef>
              <c:f>'SFO Q39-47'!$B$30</c:f>
              <c:strCache>
                <c:ptCount val="1"/>
                <c:pt idx="0">
                  <c:v>Business/Convention</c:v>
                </c:pt>
              </c:strCache>
            </c:strRef>
          </c:tx>
          <c:spPr>
            <a:solidFill>
              <a:srgbClr val="4472C4">
                <a:lumMod val="20000"/>
                <a:lumOff val="80000"/>
              </a:srgbClr>
            </a:solidFill>
            <a:ln>
              <a:solidFill>
                <a:sysClr val="windowText" lastClr="000000"/>
              </a:solidFill>
            </a:ln>
            <a:effectLst/>
          </c:spPr>
          <c:invertIfNegative val="0"/>
          <c:cat>
            <c:strRef>
              <c:f>'SFO Q39-47'!$A$31:$A$34</c:f>
              <c:strCache>
                <c:ptCount val="4"/>
                <c:pt idx="0">
                  <c:v>Overall Passport Control/baggage collection/customs clearance</c:v>
                </c:pt>
                <c:pt idx="1">
                  <c:v>MeanLength of Time to Clear Passport Control</c:v>
                </c:pt>
                <c:pt idx="2">
                  <c:v>Mean Length of Time to Obtain Checked Bags</c:v>
                </c:pt>
                <c:pt idx="3">
                  <c:v>Mean Time to Clear Customs</c:v>
                </c:pt>
              </c:strCache>
            </c:strRef>
          </c:cat>
          <c:val>
            <c:numRef>
              <c:f>'SFO Q39-47'!$B$31:$B$34</c:f>
              <c:numCache>
                <c:formatCode>#,##0.0</c:formatCode>
                <c:ptCount val="4"/>
                <c:pt idx="0" formatCode="General">
                  <c:v>64.099999999999994</c:v>
                </c:pt>
                <c:pt idx="1">
                  <c:v>34.200000000000003</c:v>
                </c:pt>
                <c:pt idx="2" formatCode="General">
                  <c:v>15.7</c:v>
                </c:pt>
                <c:pt idx="3" formatCode="General">
                  <c:v>16.399999999999999</c:v>
                </c:pt>
              </c:numCache>
            </c:numRef>
          </c:val>
          <c:extLst>
            <c:ext xmlns:c16="http://schemas.microsoft.com/office/drawing/2014/chart" uri="{C3380CC4-5D6E-409C-BE32-E72D297353CC}">
              <c16:uniqueId val="{00000001-6CFD-44F9-87CF-25BA931FE0F3}"/>
            </c:ext>
          </c:extLst>
        </c:ser>
        <c:dLbls>
          <c:showLegendKey val="0"/>
          <c:showVal val="0"/>
          <c:showCatName val="0"/>
          <c:showSerName val="0"/>
          <c:showPercent val="0"/>
          <c:showBubbleSize val="0"/>
        </c:dLbls>
        <c:gapWidth val="80"/>
        <c:axId val="53223872"/>
        <c:axId val="2008572224"/>
      </c:barChart>
      <c:catAx>
        <c:axId val="5322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8572224"/>
        <c:crosses val="autoZero"/>
        <c:auto val="1"/>
        <c:lblAlgn val="ctr"/>
        <c:lblOffset val="100"/>
        <c:noMultiLvlLbl val="0"/>
      </c:catAx>
      <c:valAx>
        <c:axId val="2008572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3223872"/>
        <c:crosses val="autoZero"/>
        <c:crossBetween val="between"/>
      </c:val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Table>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How Would you Describe the Wait Time for: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Short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Passport Contol</c:v>
                </c:pt>
                <c:pt idx="1">
                  <c:v>Baggage Claim</c:v>
                </c:pt>
                <c:pt idx="2">
                  <c:v>Customs Clearance</c:v>
                </c:pt>
              </c:strCache>
            </c:strRef>
          </c:cat>
          <c:val>
            <c:numRef>
              <c:f>Sheet1!$B$2:$B$4</c:f>
              <c:numCache>
                <c:formatCode>0.0%</c:formatCode>
                <c:ptCount val="3"/>
                <c:pt idx="0">
                  <c:v>0.215</c:v>
                </c:pt>
                <c:pt idx="1">
                  <c:v>0.38900000000000001</c:v>
                </c:pt>
                <c:pt idx="2">
                  <c:v>0.41299999999999998</c:v>
                </c:pt>
              </c:numCache>
            </c:numRef>
          </c:val>
          <c:extLst>
            <c:ext xmlns:c16="http://schemas.microsoft.com/office/drawing/2014/chart" uri="{C3380CC4-5D6E-409C-BE32-E72D297353CC}">
              <c16:uniqueId val="{00000000-2E2B-457E-B9BF-B4D2FD4AC32E}"/>
            </c:ext>
          </c:extLst>
        </c:ser>
        <c:ser>
          <c:idx val="1"/>
          <c:order val="1"/>
          <c:tx>
            <c:strRef>
              <c:f>Sheet1!$C$1</c:f>
              <c:strCache>
                <c:ptCount val="1"/>
                <c:pt idx="0">
                  <c:v>Reasonable</c:v>
                </c:pt>
              </c:strCache>
            </c:strRef>
          </c:tx>
          <c:spPr>
            <a:solidFill>
              <a:schemeClr val="accent1">
                <a:lumMod val="40000"/>
                <a:lumOff val="60000"/>
              </a:schemeClr>
            </a:solidFill>
            <a:ln>
              <a:noFill/>
            </a:ln>
            <a:effectLst/>
          </c:spPr>
          <c:invertIfNegative val="0"/>
          <c:dLbls>
            <c:dLbl>
              <c:idx val="1"/>
              <c:layout>
                <c:manualLayout>
                  <c:x val="0"/>
                  <c:y val="1.3684572121143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44-43F6-8F1E-313802D44C0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Passport Contol</c:v>
                </c:pt>
                <c:pt idx="1">
                  <c:v>Baggage Claim</c:v>
                </c:pt>
                <c:pt idx="2">
                  <c:v>Customs Clearance</c:v>
                </c:pt>
              </c:strCache>
            </c:strRef>
          </c:cat>
          <c:val>
            <c:numRef>
              <c:f>Sheet1!$C$2:$C$4</c:f>
              <c:numCache>
                <c:formatCode>0.0%</c:formatCode>
                <c:ptCount val="3"/>
                <c:pt idx="0">
                  <c:v>0.48399999999999999</c:v>
                </c:pt>
                <c:pt idx="1">
                  <c:v>0.47699999999999998</c:v>
                </c:pt>
                <c:pt idx="2">
                  <c:v>0.44</c:v>
                </c:pt>
              </c:numCache>
            </c:numRef>
          </c:val>
          <c:extLst>
            <c:ext xmlns:c16="http://schemas.microsoft.com/office/drawing/2014/chart" uri="{C3380CC4-5D6E-409C-BE32-E72D297353CC}">
              <c16:uniqueId val="{00000001-2E2B-457E-B9BF-B4D2FD4AC32E}"/>
            </c:ext>
          </c:extLst>
        </c:ser>
        <c:ser>
          <c:idx val="2"/>
          <c:order val="2"/>
          <c:tx>
            <c:strRef>
              <c:f>Sheet1!$D$1</c:f>
              <c:strCache>
                <c:ptCount val="1"/>
                <c:pt idx="0">
                  <c:v>Long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Passport Contol</c:v>
                </c:pt>
                <c:pt idx="1">
                  <c:v>Baggage Claim</c:v>
                </c:pt>
                <c:pt idx="2">
                  <c:v>Customs Clearance</c:v>
                </c:pt>
              </c:strCache>
            </c:strRef>
          </c:cat>
          <c:val>
            <c:numRef>
              <c:f>Sheet1!$D$2:$D$4</c:f>
              <c:numCache>
                <c:formatCode>0.0%</c:formatCode>
                <c:ptCount val="3"/>
                <c:pt idx="0">
                  <c:v>0.30099999999999999</c:v>
                </c:pt>
                <c:pt idx="1">
                  <c:v>0.13400000000000001</c:v>
                </c:pt>
                <c:pt idx="2">
                  <c:v>0.14699999999999999</c:v>
                </c:pt>
              </c:numCache>
            </c:numRef>
          </c:val>
          <c:extLst>
            <c:ext xmlns:c16="http://schemas.microsoft.com/office/drawing/2014/chart" uri="{C3380CC4-5D6E-409C-BE32-E72D297353CC}">
              <c16:uniqueId val="{00000002-2E2B-457E-B9BF-B4D2FD4AC32E}"/>
            </c:ext>
          </c:extLst>
        </c:ser>
        <c:dLbls>
          <c:showLegendKey val="0"/>
          <c:showVal val="0"/>
          <c:showCatName val="0"/>
          <c:showSerName val="0"/>
          <c:showPercent val="0"/>
          <c:showBubbleSize val="0"/>
        </c:dLbls>
        <c:gapWidth val="219"/>
        <c:overlap val="-27"/>
        <c:axId val="333432856"/>
        <c:axId val="333433184"/>
      </c:barChart>
      <c:catAx>
        <c:axId val="3334328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433184"/>
        <c:crosses val="autoZero"/>
        <c:auto val="1"/>
        <c:lblAlgn val="ctr"/>
        <c:lblOffset val="100"/>
        <c:noMultiLvlLbl val="0"/>
      </c:catAx>
      <c:valAx>
        <c:axId val="3334331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432856"/>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How Would you Describe the Wait Time for: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Short- Leisure</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Passport Contol</c:v>
                </c:pt>
                <c:pt idx="1">
                  <c:v>Baggage Claim</c:v>
                </c:pt>
                <c:pt idx="2">
                  <c:v>Customs Clearance</c:v>
                </c:pt>
              </c:strCache>
            </c:strRef>
          </c:cat>
          <c:val>
            <c:numRef>
              <c:f>Sheet1!$B$2:$B$4</c:f>
              <c:numCache>
                <c:formatCode>0.0%</c:formatCode>
                <c:ptCount val="3"/>
                <c:pt idx="0">
                  <c:v>0.217</c:v>
                </c:pt>
                <c:pt idx="1">
                  <c:v>0.40699999999999997</c:v>
                </c:pt>
                <c:pt idx="2">
                  <c:v>0.41599999999999998</c:v>
                </c:pt>
              </c:numCache>
            </c:numRef>
          </c:val>
          <c:extLst>
            <c:ext xmlns:c16="http://schemas.microsoft.com/office/drawing/2014/chart" uri="{C3380CC4-5D6E-409C-BE32-E72D297353CC}">
              <c16:uniqueId val="{00000000-2E2B-457E-B9BF-B4D2FD4AC32E}"/>
            </c:ext>
          </c:extLst>
        </c:ser>
        <c:ser>
          <c:idx val="1"/>
          <c:order val="1"/>
          <c:tx>
            <c:strRef>
              <c:f>Sheet1!$C$1</c:f>
              <c:strCache>
                <c:ptCount val="1"/>
                <c:pt idx="0">
                  <c:v>Short - Business</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Passport Contol</c:v>
                </c:pt>
                <c:pt idx="1">
                  <c:v>Baggage Claim</c:v>
                </c:pt>
                <c:pt idx="2">
                  <c:v>Customs Clearance</c:v>
                </c:pt>
              </c:strCache>
            </c:strRef>
          </c:cat>
          <c:val>
            <c:numRef>
              <c:f>Sheet1!$C$2:$C$4</c:f>
              <c:numCache>
                <c:formatCode>0.0%</c:formatCode>
                <c:ptCount val="3"/>
                <c:pt idx="0">
                  <c:v>0.215</c:v>
                </c:pt>
                <c:pt idx="1">
                  <c:v>0.36099999999999999</c:v>
                </c:pt>
                <c:pt idx="2">
                  <c:v>0.441</c:v>
                </c:pt>
              </c:numCache>
            </c:numRef>
          </c:val>
          <c:extLst>
            <c:ext xmlns:c16="http://schemas.microsoft.com/office/drawing/2014/chart" uri="{C3380CC4-5D6E-409C-BE32-E72D297353CC}">
              <c16:uniqueId val="{00000001-2E2B-457E-B9BF-B4D2FD4AC32E}"/>
            </c:ext>
          </c:extLst>
        </c:ser>
        <c:ser>
          <c:idx val="2"/>
          <c:order val="2"/>
          <c:tx>
            <c:strRef>
              <c:f>Sheet1!$D$1</c:f>
              <c:strCache>
                <c:ptCount val="1"/>
                <c:pt idx="0">
                  <c:v>Reasonable - Leisure</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Passport Contol</c:v>
                </c:pt>
                <c:pt idx="1">
                  <c:v>Baggage Claim</c:v>
                </c:pt>
                <c:pt idx="2">
                  <c:v>Customs Clearance</c:v>
                </c:pt>
              </c:strCache>
            </c:strRef>
          </c:cat>
          <c:val>
            <c:numRef>
              <c:f>Sheet1!$D$2:$D$4</c:f>
              <c:numCache>
                <c:formatCode>0.0%</c:formatCode>
                <c:ptCount val="3"/>
                <c:pt idx="0">
                  <c:v>0.48299999999999998</c:v>
                </c:pt>
                <c:pt idx="1">
                  <c:v>0.46899999999999997</c:v>
                </c:pt>
                <c:pt idx="2">
                  <c:v>0.435</c:v>
                </c:pt>
              </c:numCache>
            </c:numRef>
          </c:val>
          <c:extLst>
            <c:ext xmlns:c16="http://schemas.microsoft.com/office/drawing/2014/chart" uri="{C3380CC4-5D6E-409C-BE32-E72D297353CC}">
              <c16:uniqueId val="{00000002-2E2B-457E-B9BF-B4D2FD4AC32E}"/>
            </c:ext>
          </c:extLst>
        </c:ser>
        <c:ser>
          <c:idx val="3"/>
          <c:order val="3"/>
          <c:tx>
            <c:strRef>
              <c:f>Sheet1!$E$1</c:f>
              <c:strCache>
                <c:ptCount val="1"/>
                <c:pt idx="0">
                  <c:v>Reasonable - Business</c:v>
                </c:pt>
              </c:strCache>
            </c:strRef>
          </c:tx>
          <c:spPr>
            <a:solidFill>
              <a:srgbClr val="CCCCFF"/>
            </a:solidFill>
            <a:ln>
              <a:noFill/>
            </a:ln>
            <a:effectLst/>
          </c:spPr>
          <c:invertIfNegative val="0"/>
          <c:dLbls>
            <c:dLbl>
              <c:idx val="1"/>
              <c:layout>
                <c:manualLayout>
                  <c:x val="9.202453987730062E-3"/>
                  <c:y val="2.7369144242286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A8-4965-AB3F-076BC4DAE03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Passport Contol</c:v>
                </c:pt>
                <c:pt idx="1">
                  <c:v>Baggage Claim</c:v>
                </c:pt>
                <c:pt idx="2">
                  <c:v>Customs Clearance</c:v>
                </c:pt>
              </c:strCache>
            </c:strRef>
          </c:cat>
          <c:val>
            <c:numRef>
              <c:f>Sheet1!$E$2:$E$4</c:f>
              <c:numCache>
                <c:formatCode>0.0%</c:formatCode>
                <c:ptCount val="3"/>
                <c:pt idx="0">
                  <c:v>0.44800000000000001</c:v>
                </c:pt>
                <c:pt idx="1">
                  <c:v>0.47899999999999998</c:v>
                </c:pt>
                <c:pt idx="2">
                  <c:v>0.41899999999999998</c:v>
                </c:pt>
              </c:numCache>
            </c:numRef>
          </c:val>
          <c:extLst>
            <c:ext xmlns:c16="http://schemas.microsoft.com/office/drawing/2014/chart" uri="{C3380CC4-5D6E-409C-BE32-E72D297353CC}">
              <c16:uniqueId val="{00000001-C19D-46B0-ABF2-93C81EA50F5F}"/>
            </c:ext>
          </c:extLst>
        </c:ser>
        <c:ser>
          <c:idx val="4"/>
          <c:order val="4"/>
          <c:tx>
            <c:strRef>
              <c:f>Sheet1!$F$1</c:f>
              <c:strCache>
                <c:ptCount val="1"/>
                <c:pt idx="0">
                  <c:v>Long - Leisure</c:v>
                </c:pt>
              </c:strCache>
            </c:strRef>
          </c:tx>
          <c:spPr>
            <a:blipFill>
              <a:blip xmlns:r="http://schemas.openxmlformats.org/officeDocument/2006/relationships" r:embed="rId3"/>
              <a:tile tx="0" ty="0" sx="100000" sy="100000" flip="none" algn="tl"/>
            </a:blip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Passport Contol</c:v>
                </c:pt>
                <c:pt idx="1">
                  <c:v>Baggage Claim</c:v>
                </c:pt>
                <c:pt idx="2">
                  <c:v>Customs Clearance</c:v>
                </c:pt>
              </c:strCache>
            </c:strRef>
          </c:cat>
          <c:val>
            <c:numRef>
              <c:f>Sheet1!$F$2:$F$4</c:f>
              <c:numCache>
                <c:formatCode>0.0%</c:formatCode>
                <c:ptCount val="3"/>
                <c:pt idx="0">
                  <c:v>0.3</c:v>
                </c:pt>
                <c:pt idx="1">
                  <c:v>0.124</c:v>
                </c:pt>
                <c:pt idx="2">
                  <c:v>0.14899999999999999</c:v>
                </c:pt>
              </c:numCache>
            </c:numRef>
          </c:val>
          <c:extLst>
            <c:ext xmlns:c16="http://schemas.microsoft.com/office/drawing/2014/chart" uri="{C3380CC4-5D6E-409C-BE32-E72D297353CC}">
              <c16:uniqueId val="{00000002-C19D-46B0-ABF2-93C81EA50F5F}"/>
            </c:ext>
          </c:extLst>
        </c:ser>
        <c:ser>
          <c:idx val="5"/>
          <c:order val="5"/>
          <c:tx>
            <c:strRef>
              <c:f>Sheet1!$G$1</c:f>
              <c:strCache>
                <c:ptCount val="1"/>
                <c:pt idx="0">
                  <c:v>Long - Business</c:v>
                </c:pt>
              </c:strCache>
            </c:strRef>
          </c:tx>
          <c:spPr>
            <a:blipFill>
              <a:blip xmlns:r="http://schemas.openxmlformats.org/officeDocument/2006/relationships" r:embed="rId4"/>
              <a:tile tx="0" ty="0" sx="100000" sy="100000" flip="none" algn="tl"/>
            </a:blipFill>
            <a:ln>
              <a:solidFill>
                <a:schemeClr val="bg1">
                  <a:lumMod val="85000"/>
                </a:schemeClr>
              </a:solidFill>
            </a:ln>
            <a:effectLst/>
          </c:spPr>
          <c:invertIfNegative val="0"/>
          <c:dLbls>
            <c:dLbl>
              <c:idx val="0"/>
              <c:layout>
                <c:manualLayout>
                  <c:x val="9.2024539877300048E-3"/>
                  <c:y val="2.73691442422858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A8-4965-AB3F-076BC4DAE03F}"/>
                </c:ext>
              </c:extLst>
            </c:dLbl>
            <c:dLbl>
              <c:idx val="1"/>
              <c:layout>
                <c:manualLayout>
                  <c:x val="4.601226993865031E-3"/>
                  <c:y val="-2.73691442422873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A8-4965-AB3F-076BC4DAE03F}"/>
                </c:ext>
              </c:extLst>
            </c:dLbl>
            <c:dLbl>
              <c:idx val="2"/>
              <c:layout>
                <c:manualLayout>
                  <c:x val="1.073619631901829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A8-4965-AB3F-076BC4DAE03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Passport Contol</c:v>
                </c:pt>
                <c:pt idx="1">
                  <c:v>Baggage Claim</c:v>
                </c:pt>
                <c:pt idx="2">
                  <c:v>Customs Clearance</c:v>
                </c:pt>
              </c:strCache>
            </c:strRef>
          </c:cat>
          <c:val>
            <c:numRef>
              <c:f>Sheet1!$G$2:$G$4</c:f>
              <c:numCache>
                <c:formatCode>0.0%</c:formatCode>
                <c:ptCount val="3"/>
                <c:pt idx="0">
                  <c:v>0.33700000000000002</c:v>
                </c:pt>
                <c:pt idx="1">
                  <c:v>0.16</c:v>
                </c:pt>
                <c:pt idx="2">
                  <c:v>0.14099999999999999</c:v>
                </c:pt>
              </c:numCache>
            </c:numRef>
          </c:val>
          <c:extLst>
            <c:ext xmlns:c16="http://schemas.microsoft.com/office/drawing/2014/chart" uri="{C3380CC4-5D6E-409C-BE32-E72D297353CC}">
              <c16:uniqueId val="{00000003-C19D-46B0-ABF2-93C81EA50F5F}"/>
            </c:ext>
          </c:extLst>
        </c:ser>
        <c:dLbls>
          <c:showLegendKey val="0"/>
          <c:showVal val="0"/>
          <c:showCatName val="0"/>
          <c:showSerName val="0"/>
          <c:showPercent val="0"/>
          <c:showBubbleSize val="0"/>
        </c:dLbls>
        <c:gapWidth val="194"/>
        <c:overlap val="-4"/>
        <c:axId val="333432856"/>
        <c:axId val="333433184"/>
      </c:barChart>
      <c:catAx>
        <c:axId val="3334328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433184"/>
        <c:crosses val="autoZero"/>
        <c:auto val="1"/>
        <c:lblAlgn val="ctr"/>
        <c:lblOffset val="100"/>
        <c:noMultiLvlLbl val="0"/>
      </c:catAx>
      <c:valAx>
        <c:axId val="3334331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432856"/>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5">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800" b="1" baseline="0" dirty="0">
                <a:solidFill>
                  <a:schemeClr val="tx1"/>
                </a:solidFill>
                <a:latin typeface="Calibri" panose="020F0502020204030204" pitchFamily="34" charset="0"/>
                <a:cs typeface="Calibri" panose="020F0502020204030204" pitchFamily="34" charset="0"/>
              </a:rPr>
              <a:t>2019 Total U.S. Domestic + International APIS/I-92 Passenger Volume (combined all arrivals, all departures)</a:t>
            </a:r>
          </a:p>
        </c:rich>
      </c:tx>
      <c:layout>
        <c:manualLayout>
          <c:xMode val="edge"/>
          <c:yMode val="edge"/>
          <c:x val="0.10194775516098334"/>
          <c:y val="1.6594191594395204E-2"/>
        </c:manualLayout>
      </c:layout>
      <c:overlay val="0"/>
      <c:spPr>
        <a:noFill/>
        <a:ln>
          <a:noFill/>
        </a:ln>
        <a:effectLst/>
      </c:spPr>
      <c:txPr>
        <a:bodyPr rot="0" spcFirstLastPara="1" vertOverflow="ellipsis" vert="horz" wrap="square" anchor="ctr" anchorCtr="1"/>
        <a:lstStyle/>
        <a:p>
          <a:pPr>
            <a:defRPr sz="15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25889683967557048"/>
          <c:y val="0.24972836205083676"/>
          <c:w val="0.49889960629921259"/>
          <c:h val="0.78773622047244096"/>
        </c:manualLayout>
      </c:layout>
      <c:pieChart>
        <c:varyColors val="1"/>
        <c:dLbls>
          <c:dLblPos val="outEnd"/>
          <c:showLegendKey val="0"/>
          <c:showVal val="1"/>
          <c:showCatName val="0"/>
          <c:showSerName val="0"/>
          <c:showPercent val="0"/>
          <c:showBubbleSize val="0"/>
          <c:showLeaderLines val="0"/>
        </c:dLbls>
        <c:firstSliceAng val="2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91928779006532"/>
          <c:y val="2.1339859070862333E-2"/>
          <c:w val="0.87420957924737941"/>
          <c:h val="0.83250194975603864"/>
        </c:manualLayout>
      </c:layout>
      <c:barChart>
        <c:barDir val="col"/>
        <c:grouping val="clustered"/>
        <c:varyColors val="0"/>
        <c:ser>
          <c:idx val="0"/>
          <c:order val="0"/>
          <c:tx>
            <c:strRef>
              <c:f>'Slide 2'!$A$3</c:f>
              <c:strCache>
                <c:ptCount val="1"/>
                <c:pt idx="0">
                  <c:v>Total Int'l Pax</c:v>
                </c:pt>
              </c:strCache>
            </c:strRef>
          </c:tx>
          <c:spPr>
            <a:solidFill>
              <a:srgbClr val="92D050"/>
            </a:solidFill>
            <a:ln>
              <a:solidFill>
                <a:schemeClr val="tx1"/>
              </a:solidFill>
            </a:ln>
            <a:effectLst/>
          </c:spPr>
          <c:invertIfNegative val="0"/>
          <c:dPt>
            <c:idx val="0"/>
            <c:invertIfNegative val="0"/>
            <c:bubble3D val="0"/>
            <c:spPr>
              <a:solidFill>
                <a:srgbClr val="92D050"/>
              </a:solidFill>
              <a:ln>
                <a:solidFill>
                  <a:schemeClr val="tx1"/>
                </a:solidFill>
              </a:ln>
              <a:effectLst/>
            </c:spPr>
            <c:extLst>
              <c:ext xmlns:c16="http://schemas.microsoft.com/office/drawing/2014/chart" uri="{C3380CC4-5D6E-409C-BE32-E72D297353CC}">
                <c16:uniqueId val="{00000001-BF53-428B-8058-C8B3D718B493}"/>
              </c:ext>
            </c:extLst>
          </c:dPt>
          <c:dPt>
            <c:idx val="1"/>
            <c:invertIfNegative val="0"/>
            <c:bubble3D val="0"/>
            <c:spPr>
              <a:solidFill>
                <a:srgbClr val="92D050"/>
              </a:solidFill>
              <a:ln>
                <a:solidFill>
                  <a:schemeClr val="tx1"/>
                </a:solidFill>
              </a:ln>
              <a:effectLst/>
            </c:spPr>
            <c:extLst>
              <c:ext xmlns:c16="http://schemas.microsoft.com/office/drawing/2014/chart" uri="{C3380CC4-5D6E-409C-BE32-E72D297353CC}">
                <c16:uniqueId val="{00000003-BF53-428B-8058-C8B3D718B493}"/>
              </c:ext>
            </c:extLst>
          </c:dPt>
          <c:dPt>
            <c:idx val="3"/>
            <c:invertIfNegative val="0"/>
            <c:bubble3D val="0"/>
            <c:spPr>
              <a:solidFill>
                <a:srgbClr val="92D050"/>
              </a:solidFill>
              <a:ln>
                <a:solidFill>
                  <a:schemeClr val="tx1"/>
                </a:solidFill>
              </a:ln>
              <a:effectLst/>
            </c:spPr>
            <c:extLst>
              <c:ext xmlns:c16="http://schemas.microsoft.com/office/drawing/2014/chart" uri="{C3380CC4-5D6E-409C-BE32-E72D297353CC}">
                <c16:uniqueId val="{00000005-BF53-428B-8058-C8B3D718B493}"/>
              </c:ext>
            </c:extLst>
          </c:dPt>
          <c:dPt>
            <c:idx val="5"/>
            <c:invertIfNegative val="0"/>
            <c:bubble3D val="0"/>
            <c:spPr>
              <a:solidFill>
                <a:srgbClr val="92D050"/>
              </a:solidFill>
              <a:ln>
                <a:solidFill>
                  <a:schemeClr val="tx1"/>
                </a:solidFill>
              </a:ln>
              <a:effectLst/>
            </c:spPr>
            <c:extLst>
              <c:ext xmlns:c16="http://schemas.microsoft.com/office/drawing/2014/chart" uri="{C3380CC4-5D6E-409C-BE32-E72D297353CC}">
                <c16:uniqueId val="{00000007-BF53-428B-8058-C8B3D718B493}"/>
              </c:ext>
            </c:extLst>
          </c:dPt>
          <c:dPt>
            <c:idx val="6"/>
            <c:invertIfNegative val="0"/>
            <c:bubble3D val="0"/>
            <c:spPr>
              <a:solidFill>
                <a:srgbClr val="92D050"/>
              </a:solidFill>
              <a:ln>
                <a:solidFill>
                  <a:schemeClr val="tx1"/>
                </a:solidFill>
              </a:ln>
              <a:effectLst/>
            </c:spPr>
            <c:extLst>
              <c:ext xmlns:c16="http://schemas.microsoft.com/office/drawing/2014/chart" uri="{C3380CC4-5D6E-409C-BE32-E72D297353CC}">
                <c16:uniqueId val="{00000009-BF53-428B-8058-C8B3D718B493}"/>
              </c:ext>
            </c:extLst>
          </c:dPt>
          <c:dPt>
            <c:idx val="8"/>
            <c:invertIfNegative val="0"/>
            <c:bubble3D val="0"/>
            <c:spPr>
              <a:solidFill>
                <a:srgbClr val="92D050"/>
              </a:solidFill>
              <a:ln>
                <a:solidFill>
                  <a:schemeClr val="tx1"/>
                </a:solidFill>
              </a:ln>
              <a:effectLst/>
            </c:spPr>
            <c:extLst>
              <c:ext xmlns:c16="http://schemas.microsoft.com/office/drawing/2014/chart" uri="{C3380CC4-5D6E-409C-BE32-E72D297353CC}">
                <c16:uniqueId val="{0000000B-BF53-428B-8058-C8B3D718B493}"/>
              </c:ext>
            </c:extLst>
          </c:dPt>
          <c:dPt>
            <c:idx val="9"/>
            <c:invertIfNegative val="0"/>
            <c:bubble3D val="0"/>
            <c:spPr>
              <a:solidFill>
                <a:srgbClr val="92D050"/>
              </a:solidFill>
              <a:ln>
                <a:solidFill>
                  <a:schemeClr val="tx1"/>
                </a:solidFill>
              </a:ln>
              <a:effectLst/>
            </c:spPr>
            <c:extLst>
              <c:ext xmlns:c16="http://schemas.microsoft.com/office/drawing/2014/chart" uri="{C3380CC4-5D6E-409C-BE32-E72D297353CC}">
                <c16:uniqueId val="{0000000D-BF53-428B-8058-C8B3D718B493}"/>
              </c:ext>
            </c:extLst>
          </c:dPt>
          <c:cat>
            <c:strRef>
              <c:f>'Slide 2'!$A$5:$A$14</c:f>
              <c:strCache>
                <c:ptCount val="10"/>
                <c:pt idx="0">
                  <c:v>JFK</c:v>
                </c:pt>
                <c:pt idx="1">
                  <c:v>LAX</c:v>
                </c:pt>
                <c:pt idx="2">
                  <c:v>MIA</c:v>
                </c:pt>
                <c:pt idx="3">
                  <c:v>SFO</c:v>
                </c:pt>
                <c:pt idx="4">
                  <c:v>ORD</c:v>
                </c:pt>
                <c:pt idx="5">
                  <c:v>EWR</c:v>
                </c:pt>
                <c:pt idx="6">
                  <c:v>ATL</c:v>
                </c:pt>
                <c:pt idx="7">
                  <c:v>IAH</c:v>
                </c:pt>
                <c:pt idx="8">
                  <c:v>DFW</c:v>
                </c:pt>
                <c:pt idx="9">
                  <c:v>FLL</c:v>
                </c:pt>
              </c:strCache>
            </c:strRef>
          </c:cat>
          <c:val>
            <c:numRef>
              <c:f>'Slide 2'!$B$5:$B$14</c:f>
              <c:numCache>
                <c:formatCode>#,##0</c:formatCode>
                <c:ptCount val="10"/>
                <c:pt idx="0">
                  <c:v>37500383</c:v>
                </c:pt>
                <c:pt idx="1">
                  <c:v>26036423</c:v>
                </c:pt>
                <c:pt idx="2">
                  <c:v>22221298</c:v>
                </c:pt>
                <c:pt idx="3">
                  <c:v>15485562</c:v>
                </c:pt>
                <c:pt idx="4">
                  <c:v>15082657</c:v>
                </c:pt>
                <c:pt idx="5">
                  <c:v>14601156</c:v>
                </c:pt>
                <c:pt idx="6">
                  <c:v>12932487</c:v>
                </c:pt>
                <c:pt idx="7">
                  <c:v>12153626</c:v>
                </c:pt>
                <c:pt idx="8">
                  <c:v>9665830</c:v>
                </c:pt>
                <c:pt idx="9">
                  <c:v>8928550</c:v>
                </c:pt>
              </c:numCache>
            </c:numRef>
          </c:val>
          <c:extLst>
            <c:ext xmlns:c16="http://schemas.microsoft.com/office/drawing/2014/chart" uri="{C3380CC4-5D6E-409C-BE32-E72D297353CC}">
              <c16:uniqueId val="{0000000E-BF53-428B-8058-C8B3D718B493}"/>
            </c:ext>
          </c:extLst>
        </c:ser>
        <c:dLbls>
          <c:showLegendKey val="0"/>
          <c:showVal val="0"/>
          <c:showCatName val="0"/>
          <c:showSerName val="0"/>
          <c:showPercent val="0"/>
          <c:showBubbleSize val="0"/>
        </c:dLbls>
        <c:gapWidth val="80"/>
        <c:axId val="53223872"/>
        <c:axId val="2008572224"/>
      </c:barChart>
      <c:catAx>
        <c:axId val="5322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8572224"/>
        <c:crosses val="autoZero"/>
        <c:auto val="1"/>
        <c:lblAlgn val="ctr"/>
        <c:lblOffset val="100"/>
        <c:noMultiLvlLbl val="0"/>
      </c:catAx>
      <c:valAx>
        <c:axId val="2008572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3223872"/>
        <c:crosses val="autoZero"/>
        <c:crossBetween val="between"/>
      </c:valAx>
      <c:dTable>
        <c:showHorzBorder val="1"/>
        <c:showVertBorder val="1"/>
        <c:showOutline val="1"/>
        <c:showKeys val="0"/>
        <c:spPr>
          <a:noFill/>
          <a:ln w="9525" cap="flat" cmpd="sng" algn="ctr">
            <a:solidFill>
              <a:schemeClr val="tx1"/>
            </a:solidFill>
            <a:round/>
          </a:ln>
          <a:effectLst/>
        </c:spPr>
        <c:txPr>
          <a:bodyPr rot="0" spcFirstLastPara="1" vertOverflow="ellipsis" vert="horz" wrap="square" anchor="ctr" anchorCtr="1"/>
          <a:lstStyle/>
          <a:p>
            <a:pPr rtl="0">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Table>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2400" b="0" baseline="0" dirty="0">
                <a:solidFill>
                  <a:schemeClr val="tx1"/>
                </a:solidFill>
                <a:latin typeface="+mj-lt"/>
                <a:cs typeface="Calibri" panose="020F0502020204030204" pitchFamily="34" charset="0"/>
              </a:rPr>
              <a:t>2019 U.S. Airport Total International  Air Passengers </a:t>
            </a:r>
          </a:p>
          <a:p>
            <a:pPr>
              <a:defRPr sz="2400">
                <a:solidFill>
                  <a:schemeClr val="tx1"/>
                </a:solidFill>
                <a:latin typeface="Calibri" panose="020F0502020204030204" pitchFamily="34" charset="0"/>
                <a:cs typeface="Calibri" panose="020F0502020204030204" pitchFamily="34" charset="0"/>
              </a:defRPr>
            </a:pPr>
            <a:r>
              <a:rPr lang="en-US" sz="2400" b="0" baseline="0" dirty="0">
                <a:solidFill>
                  <a:schemeClr val="tx1"/>
                </a:solidFill>
                <a:latin typeface="+mj-lt"/>
                <a:cs typeface="Calibri" panose="020F0502020204030204" pitchFamily="34" charset="0"/>
              </a:rPr>
              <a:t>Traveling to/from Overseas, Mexico, or Canada</a:t>
            </a:r>
          </a:p>
        </c:rich>
      </c:tx>
      <c:layout>
        <c:manualLayout>
          <c:xMode val="edge"/>
          <c:yMode val="edge"/>
          <c:x val="0.11763484684914634"/>
          <c:y val="6.7161321847630882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31214620166951074"/>
          <c:y val="0.24831920418945627"/>
          <c:w val="0.45951133555569706"/>
          <c:h val="0.63505204942745386"/>
        </c:manualLayout>
      </c:layout>
      <c:pieChart>
        <c:varyColors val="1"/>
        <c:ser>
          <c:idx val="0"/>
          <c:order val="0"/>
          <c:spPr>
            <a:ln>
              <a:solidFill>
                <a:sysClr val="windowText" lastClr="000000"/>
              </a:solidFill>
            </a:ln>
          </c:spPr>
          <c:dPt>
            <c:idx val="0"/>
            <c:bubble3D val="0"/>
            <c:spPr>
              <a:solidFill>
                <a:srgbClr val="FFFF00"/>
              </a:solidFill>
              <a:ln w="9525">
                <a:solidFill>
                  <a:sysClr val="windowText" lastClr="000000"/>
                </a:solidFill>
              </a:ln>
              <a:effectLst/>
            </c:spPr>
            <c:extLst>
              <c:ext xmlns:c16="http://schemas.microsoft.com/office/drawing/2014/chart" uri="{C3380CC4-5D6E-409C-BE32-E72D297353CC}">
                <c16:uniqueId val="{00000001-14AF-40B5-9EB5-9A58A5697D3B}"/>
              </c:ext>
            </c:extLst>
          </c:dPt>
          <c:dPt>
            <c:idx val="1"/>
            <c:bubble3D val="0"/>
            <c:explosion val="10"/>
            <c:spPr>
              <a:solidFill>
                <a:srgbClr val="70AD47">
                  <a:lumMod val="40000"/>
                  <a:lumOff val="60000"/>
                </a:srgbClr>
              </a:solidFill>
              <a:ln w="6350">
                <a:solidFill>
                  <a:sysClr val="windowText" lastClr="000000"/>
                </a:solidFill>
              </a:ln>
              <a:effectLst/>
            </c:spPr>
            <c:extLst>
              <c:ext xmlns:c16="http://schemas.microsoft.com/office/drawing/2014/chart" uri="{C3380CC4-5D6E-409C-BE32-E72D297353CC}">
                <c16:uniqueId val="{00000003-14AF-40B5-9EB5-9A58A5697D3B}"/>
              </c:ext>
            </c:extLst>
          </c:dPt>
          <c:dPt>
            <c:idx val="2"/>
            <c:bubble3D val="0"/>
            <c:explosion val="10"/>
            <c:spPr>
              <a:solidFill>
                <a:srgbClr val="92D050"/>
              </a:solidFill>
              <a:ln w="9525">
                <a:solidFill>
                  <a:sysClr val="windowText" lastClr="000000"/>
                </a:solidFill>
              </a:ln>
              <a:effectLst/>
            </c:spPr>
            <c:extLst>
              <c:ext xmlns:c16="http://schemas.microsoft.com/office/drawing/2014/chart" uri="{C3380CC4-5D6E-409C-BE32-E72D297353CC}">
                <c16:uniqueId val="{00000005-14AF-40B5-9EB5-9A58A5697D3B}"/>
              </c:ext>
            </c:extLst>
          </c:dPt>
          <c:dLbls>
            <c:dLbl>
              <c:idx val="0"/>
              <c:layout>
                <c:manualLayout>
                  <c:x val="4.9669743652511686E-2"/>
                  <c:y val="-0.1157739557912802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14AF-40B5-9EB5-9A58A5697D3B}"/>
                </c:ext>
              </c:extLst>
            </c:dLbl>
            <c:dLbl>
              <c:idx val="1"/>
              <c:layout>
                <c:manualLayout>
                  <c:x val="5.4498112474361936E-3"/>
                  <c:y val="-1.036963758270008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14AF-40B5-9EB5-9A58A5697D3B}"/>
                </c:ext>
              </c:extLst>
            </c:dLbl>
            <c:dLbl>
              <c:idx val="2"/>
              <c:layout>
                <c:manualLayout>
                  <c:x val="-2.6143744509047422E-2"/>
                  <c:y val="3.35808039171514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14AF-40B5-9EB5-9A58A5697D3B}"/>
                </c:ext>
              </c:extLst>
            </c:dLbl>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'Slide 3'!$A$5:$A$7</c:f>
              <c:strCache>
                <c:ptCount val="3"/>
                <c:pt idx="0">
                  <c:v>Overseas Passengers</c:v>
                </c:pt>
                <c:pt idx="1">
                  <c:v>Mexico Passengers</c:v>
                </c:pt>
                <c:pt idx="2">
                  <c:v>Canada Passengers </c:v>
                </c:pt>
              </c:strCache>
            </c:strRef>
          </c:cat>
          <c:val>
            <c:numRef>
              <c:f>'Slide 3'!$B$5:$B$7</c:f>
              <c:numCache>
                <c:formatCode>#,##0</c:formatCode>
                <c:ptCount val="3"/>
                <c:pt idx="0">
                  <c:v>189512055</c:v>
                </c:pt>
                <c:pt idx="1">
                  <c:v>31580664</c:v>
                </c:pt>
                <c:pt idx="2">
                  <c:v>33672850</c:v>
                </c:pt>
              </c:numCache>
            </c:numRef>
          </c:val>
          <c:extLst>
            <c:ext xmlns:c16="http://schemas.microsoft.com/office/drawing/2014/chart" uri="{C3380CC4-5D6E-409C-BE32-E72D297353CC}">
              <c16:uniqueId val="{00000006-14AF-40B5-9EB5-9A58A5697D3B}"/>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'Slide 4'!$A$3</c:f>
              <c:strCache>
                <c:ptCount val="1"/>
                <c:pt idx="0">
                  <c:v>Total Overseas</c:v>
                </c:pt>
              </c:strCache>
            </c:strRef>
          </c:tx>
          <c:spPr>
            <a:solidFill>
              <a:srgbClr val="FFFF00"/>
            </a:solidFill>
            <a:ln>
              <a:solidFill>
                <a:sysClr val="windowText" lastClr="000000"/>
              </a:solidFill>
            </a:ln>
            <a:effectLst/>
          </c:spPr>
          <c:invertIfNegative val="0"/>
          <c:cat>
            <c:strRef>
              <c:f>'Slide 4'!$A$4:$A$13</c:f>
              <c:strCache>
                <c:ptCount val="10"/>
                <c:pt idx="0">
                  <c:v>JFK</c:v>
                </c:pt>
                <c:pt idx="1">
                  <c:v>LAX</c:v>
                </c:pt>
                <c:pt idx="2">
                  <c:v>MIA</c:v>
                </c:pt>
                <c:pt idx="3">
                  <c:v>SFO</c:v>
                </c:pt>
                <c:pt idx="4">
                  <c:v>EWR</c:v>
                </c:pt>
                <c:pt idx="5">
                  <c:v>ORD</c:v>
                </c:pt>
                <c:pt idx="6">
                  <c:v>ATL</c:v>
                </c:pt>
                <c:pt idx="7">
                  <c:v>IAD</c:v>
                </c:pt>
                <c:pt idx="8">
                  <c:v>BOS</c:v>
                </c:pt>
                <c:pt idx="9">
                  <c:v>IAH</c:v>
                </c:pt>
              </c:strCache>
            </c:strRef>
          </c:cat>
          <c:val>
            <c:numRef>
              <c:f>'Slide 4'!$B$4:$B$13</c:f>
              <c:numCache>
                <c:formatCode>#,##0</c:formatCode>
                <c:ptCount val="10"/>
                <c:pt idx="0">
                  <c:v>32812020</c:v>
                </c:pt>
                <c:pt idx="1">
                  <c:v>19880974</c:v>
                </c:pt>
                <c:pt idx="2">
                  <c:v>19319211</c:v>
                </c:pt>
                <c:pt idx="3">
                  <c:v>12242232</c:v>
                </c:pt>
                <c:pt idx="4">
                  <c:v>12180988</c:v>
                </c:pt>
                <c:pt idx="5">
                  <c:v>10099812</c:v>
                </c:pt>
                <c:pt idx="6">
                  <c:v>10049299</c:v>
                </c:pt>
                <c:pt idx="7">
                  <c:v>7602383</c:v>
                </c:pt>
                <c:pt idx="8">
                  <c:v>7253054</c:v>
                </c:pt>
                <c:pt idx="9">
                  <c:v>6844904</c:v>
                </c:pt>
              </c:numCache>
            </c:numRef>
          </c:val>
          <c:extLst>
            <c:ext xmlns:c16="http://schemas.microsoft.com/office/drawing/2014/chart" uri="{C3380CC4-5D6E-409C-BE32-E72D297353CC}">
              <c16:uniqueId val="{00000000-51EB-424D-8E2C-10CD6F3F7B78}"/>
            </c:ext>
          </c:extLst>
        </c:ser>
        <c:dLbls>
          <c:showLegendKey val="0"/>
          <c:showVal val="0"/>
          <c:showCatName val="0"/>
          <c:showSerName val="0"/>
          <c:showPercent val="0"/>
          <c:showBubbleSize val="0"/>
        </c:dLbls>
        <c:gapWidth val="80"/>
        <c:axId val="53223872"/>
        <c:axId val="2008572224"/>
      </c:barChart>
      <c:catAx>
        <c:axId val="5322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8572224"/>
        <c:crosses val="autoZero"/>
        <c:auto val="1"/>
        <c:lblAlgn val="ctr"/>
        <c:lblOffset val="100"/>
        <c:noMultiLvlLbl val="0"/>
      </c:catAx>
      <c:valAx>
        <c:axId val="2008572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3223872"/>
        <c:crosses val="autoZero"/>
        <c:crossBetween val="between"/>
      </c:valAx>
      <c:dTable>
        <c:showHorzBorder val="1"/>
        <c:showVertBorder val="1"/>
        <c:showOutline val="1"/>
        <c:showKeys val="0"/>
        <c:spPr>
          <a:noFill/>
          <a:ln w="9525" cap="flat" cmpd="sng" algn="ctr">
            <a:solidFill>
              <a:schemeClr val="tx1"/>
            </a:solidFill>
            <a:round/>
          </a:ln>
          <a:effectLst/>
        </c:spPr>
        <c:txPr>
          <a:bodyPr rot="0" spcFirstLastPara="1" vertOverflow="ellipsis" vert="horz" wrap="square" anchor="ctr" anchorCtr="1"/>
          <a:lstStyle/>
          <a:p>
            <a:pPr rtl="0">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Table>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Top Ports</a:t>
            </a:r>
            <a:r>
              <a:rPr lang="en-US" baseline="0" dirty="0">
                <a:solidFill>
                  <a:schemeClr val="tx1"/>
                </a:solidFill>
              </a:rPr>
              <a:t> of Entry</a:t>
            </a:r>
            <a:endParaRPr lang="en-US" dirty="0">
              <a:solidFill>
                <a:schemeClr val="tx1"/>
              </a:solidFill>
            </a:endParaRPr>
          </a:p>
        </c:rich>
      </c:tx>
      <c:layout>
        <c:manualLayout>
          <c:xMode val="edge"/>
          <c:yMode val="edge"/>
          <c:x val="0.28097637795275593"/>
          <c:y val="3.284297309074358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Non-Residents</c:v>
                </c:pt>
              </c:strCache>
            </c:strRef>
          </c:tx>
          <c:spPr>
            <a:solidFill>
              <a:srgbClr val="0070C0"/>
            </a:solidFill>
            <a:ln>
              <a:noFill/>
            </a:ln>
            <a:effectLst/>
          </c:spPr>
          <c:invertIfNegative val="0"/>
          <c:cat>
            <c:strRef>
              <c:f>Sheet1!$A$2:$A$4</c:f>
              <c:strCache>
                <c:ptCount val="3"/>
                <c:pt idx="0">
                  <c:v>JFK</c:v>
                </c:pt>
                <c:pt idx="1">
                  <c:v>MIA</c:v>
                </c:pt>
                <c:pt idx="2">
                  <c:v>LAX</c:v>
                </c:pt>
              </c:strCache>
            </c:strRef>
          </c:cat>
          <c:val>
            <c:numRef>
              <c:f>Sheet1!$B$2:$B$4</c:f>
              <c:numCache>
                <c:formatCode>0%</c:formatCode>
                <c:ptCount val="3"/>
                <c:pt idx="0">
                  <c:v>0.18</c:v>
                </c:pt>
                <c:pt idx="1">
                  <c:v>0.126</c:v>
                </c:pt>
                <c:pt idx="2">
                  <c:v>0.11700000000000001</c:v>
                </c:pt>
              </c:numCache>
            </c:numRef>
          </c:val>
          <c:extLst>
            <c:ext xmlns:c16="http://schemas.microsoft.com/office/drawing/2014/chart" uri="{C3380CC4-5D6E-409C-BE32-E72D297353CC}">
              <c16:uniqueId val="{00000000-41DC-4BAF-8AEA-AE3CCEA36D38}"/>
            </c:ext>
          </c:extLst>
        </c:ser>
        <c:ser>
          <c:idx val="1"/>
          <c:order val="1"/>
          <c:tx>
            <c:strRef>
              <c:f>Sheet1!$C$1</c:f>
              <c:strCache>
                <c:ptCount val="1"/>
                <c:pt idx="0">
                  <c:v>U.S. Residents</c:v>
                </c:pt>
              </c:strCache>
            </c:strRef>
          </c:tx>
          <c:spPr>
            <a:solidFill>
              <a:srgbClr val="FF0000"/>
            </a:solidFill>
            <a:ln>
              <a:noFill/>
            </a:ln>
            <a:effectLst/>
          </c:spPr>
          <c:invertIfNegative val="0"/>
          <c:cat>
            <c:strRef>
              <c:f>Sheet1!$A$2:$A$4</c:f>
              <c:strCache>
                <c:ptCount val="3"/>
                <c:pt idx="0">
                  <c:v>JFK</c:v>
                </c:pt>
                <c:pt idx="1">
                  <c:v>MIA</c:v>
                </c:pt>
                <c:pt idx="2">
                  <c:v>LAX</c:v>
                </c:pt>
              </c:strCache>
            </c:strRef>
          </c:cat>
          <c:val>
            <c:numRef>
              <c:f>Sheet1!$C$2:$C$4</c:f>
              <c:numCache>
                <c:formatCode>0%</c:formatCode>
                <c:ptCount val="3"/>
                <c:pt idx="0">
                  <c:v>0.11</c:v>
                </c:pt>
                <c:pt idx="1">
                  <c:v>0.09</c:v>
                </c:pt>
                <c:pt idx="2">
                  <c:v>0.09</c:v>
                </c:pt>
              </c:numCache>
            </c:numRef>
          </c:val>
          <c:extLst>
            <c:ext xmlns:c16="http://schemas.microsoft.com/office/drawing/2014/chart" uri="{C3380CC4-5D6E-409C-BE32-E72D297353CC}">
              <c16:uniqueId val="{00000001-41DC-4BAF-8AEA-AE3CCEA36D38}"/>
            </c:ext>
          </c:extLst>
        </c:ser>
        <c:ser>
          <c:idx val="2"/>
          <c:order val="2"/>
          <c:tx>
            <c:strRef>
              <c:f>Sheet1!$D$1</c:f>
              <c:strCache>
                <c:ptCount val="1"/>
                <c:pt idx="0">
                  <c:v>Combined</c:v>
                </c:pt>
              </c:strCache>
            </c:strRef>
          </c:tx>
          <c:spPr>
            <a:solidFill>
              <a:schemeClr val="bg1">
                <a:lumMod val="65000"/>
              </a:schemeClr>
            </a:solidFill>
            <a:ln>
              <a:noFill/>
            </a:ln>
            <a:effectLst/>
          </c:spPr>
          <c:invertIfNegative val="0"/>
          <c:cat>
            <c:strRef>
              <c:f>Sheet1!$A$2:$A$4</c:f>
              <c:strCache>
                <c:ptCount val="3"/>
                <c:pt idx="0">
                  <c:v>JFK</c:v>
                </c:pt>
                <c:pt idx="1">
                  <c:v>MIA</c:v>
                </c:pt>
                <c:pt idx="2">
                  <c:v>LAX</c:v>
                </c:pt>
              </c:strCache>
            </c:strRef>
          </c:cat>
          <c:val>
            <c:numRef>
              <c:f>Sheet1!$D$2:$D$4</c:f>
              <c:numCache>
                <c:formatCode>0%</c:formatCode>
                <c:ptCount val="3"/>
                <c:pt idx="0">
                  <c:v>0.14000000000000001</c:v>
                </c:pt>
                <c:pt idx="1">
                  <c:v>0.106</c:v>
                </c:pt>
                <c:pt idx="2">
                  <c:v>0.10299999999999999</c:v>
                </c:pt>
              </c:numCache>
            </c:numRef>
          </c:val>
          <c:extLst>
            <c:ext xmlns:c16="http://schemas.microsoft.com/office/drawing/2014/chart" uri="{C3380CC4-5D6E-409C-BE32-E72D297353CC}">
              <c16:uniqueId val="{00000002-41DC-4BAF-8AEA-AE3CCEA36D38}"/>
            </c:ext>
          </c:extLst>
        </c:ser>
        <c:dLbls>
          <c:showLegendKey val="0"/>
          <c:showVal val="0"/>
          <c:showCatName val="0"/>
          <c:showSerName val="0"/>
          <c:showPercent val="0"/>
          <c:showBubbleSize val="0"/>
        </c:dLbls>
        <c:gapWidth val="219"/>
        <c:overlap val="-27"/>
        <c:axId val="428994032"/>
        <c:axId val="428992720"/>
      </c:barChart>
      <c:catAx>
        <c:axId val="4289940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8992720"/>
        <c:crosses val="autoZero"/>
        <c:auto val="1"/>
        <c:lblAlgn val="ctr"/>
        <c:lblOffset val="100"/>
        <c:noMultiLvlLbl val="0"/>
      </c:catAx>
      <c:valAx>
        <c:axId val="428992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8994032"/>
        <c:crosses val="autoZero"/>
        <c:crossBetween val="between"/>
        <c:majorUnit val="5.000000000000001E-2"/>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Top Ports of Embarkation</a:t>
            </a:r>
          </a:p>
        </c:rich>
      </c:tx>
      <c:layout>
        <c:manualLayout>
          <c:xMode val="edge"/>
          <c:yMode val="edge"/>
          <c:x val="0.1931326279527559"/>
          <c:y val="3.04257138880860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Non-Reisdents</c:v>
                </c:pt>
              </c:strCache>
            </c:strRef>
          </c:tx>
          <c:spPr>
            <a:solidFill>
              <a:srgbClr val="0070C0"/>
            </a:solidFill>
            <a:ln>
              <a:noFill/>
            </a:ln>
            <a:effectLst/>
          </c:spPr>
          <c:invertIfNegative val="0"/>
          <c:cat>
            <c:strRef>
              <c:f>Sheet1!$A$2:$A$4</c:f>
              <c:strCache>
                <c:ptCount val="3"/>
                <c:pt idx="0">
                  <c:v>JFK</c:v>
                </c:pt>
                <c:pt idx="1">
                  <c:v>MIA</c:v>
                </c:pt>
                <c:pt idx="2">
                  <c:v>LAX</c:v>
                </c:pt>
              </c:strCache>
            </c:strRef>
          </c:cat>
          <c:val>
            <c:numRef>
              <c:f>Sheet1!$B$2:$B$4</c:f>
              <c:numCache>
                <c:formatCode>0%</c:formatCode>
                <c:ptCount val="3"/>
                <c:pt idx="0">
                  <c:v>0.193</c:v>
                </c:pt>
                <c:pt idx="1">
                  <c:v>0.13100000000000001</c:v>
                </c:pt>
                <c:pt idx="2">
                  <c:v>0.112</c:v>
                </c:pt>
              </c:numCache>
            </c:numRef>
          </c:val>
          <c:extLst>
            <c:ext xmlns:c16="http://schemas.microsoft.com/office/drawing/2014/chart" uri="{C3380CC4-5D6E-409C-BE32-E72D297353CC}">
              <c16:uniqueId val="{00000000-8345-4DAE-A90F-F3A27954C307}"/>
            </c:ext>
          </c:extLst>
        </c:ser>
        <c:ser>
          <c:idx val="1"/>
          <c:order val="1"/>
          <c:tx>
            <c:strRef>
              <c:f>Sheet1!$C$1</c:f>
              <c:strCache>
                <c:ptCount val="1"/>
                <c:pt idx="0">
                  <c:v>U.S. Reisdents</c:v>
                </c:pt>
              </c:strCache>
            </c:strRef>
          </c:tx>
          <c:spPr>
            <a:solidFill>
              <a:srgbClr val="FF0000"/>
            </a:solidFill>
            <a:ln>
              <a:noFill/>
            </a:ln>
            <a:effectLst/>
          </c:spPr>
          <c:invertIfNegative val="0"/>
          <c:cat>
            <c:strRef>
              <c:f>Sheet1!$A$2:$A$4</c:f>
              <c:strCache>
                <c:ptCount val="3"/>
                <c:pt idx="0">
                  <c:v>JFK</c:v>
                </c:pt>
                <c:pt idx="1">
                  <c:v>MIA</c:v>
                </c:pt>
                <c:pt idx="2">
                  <c:v>LAX</c:v>
                </c:pt>
              </c:strCache>
            </c:strRef>
          </c:cat>
          <c:val>
            <c:numRef>
              <c:f>Sheet1!$C$2:$C$4</c:f>
              <c:numCache>
                <c:formatCode>0%</c:formatCode>
                <c:ptCount val="3"/>
                <c:pt idx="0">
                  <c:v>0.11</c:v>
                </c:pt>
                <c:pt idx="1">
                  <c:v>8.5999999999999993E-2</c:v>
                </c:pt>
                <c:pt idx="2">
                  <c:v>8.7999999999999995E-2</c:v>
                </c:pt>
              </c:numCache>
            </c:numRef>
          </c:val>
          <c:extLst>
            <c:ext xmlns:c16="http://schemas.microsoft.com/office/drawing/2014/chart" uri="{C3380CC4-5D6E-409C-BE32-E72D297353CC}">
              <c16:uniqueId val="{00000001-8345-4DAE-A90F-F3A27954C307}"/>
            </c:ext>
          </c:extLst>
        </c:ser>
        <c:ser>
          <c:idx val="2"/>
          <c:order val="2"/>
          <c:tx>
            <c:strRef>
              <c:f>Sheet1!$D$1</c:f>
              <c:strCache>
                <c:ptCount val="1"/>
                <c:pt idx="0">
                  <c:v>Combined</c:v>
                </c:pt>
              </c:strCache>
            </c:strRef>
          </c:tx>
          <c:spPr>
            <a:solidFill>
              <a:schemeClr val="bg1">
                <a:lumMod val="65000"/>
              </a:schemeClr>
            </a:solidFill>
            <a:ln>
              <a:noFill/>
            </a:ln>
            <a:effectLst/>
          </c:spPr>
          <c:invertIfNegative val="0"/>
          <c:cat>
            <c:strRef>
              <c:f>Sheet1!$A$2:$A$4</c:f>
              <c:strCache>
                <c:ptCount val="3"/>
                <c:pt idx="0">
                  <c:v>JFK</c:v>
                </c:pt>
                <c:pt idx="1">
                  <c:v>MIA</c:v>
                </c:pt>
                <c:pt idx="2">
                  <c:v>LAX</c:v>
                </c:pt>
              </c:strCache>
            </c:strRef>
          </c:cat>
          <c:val>
            <c:numRef>
              <c:f>Sheet1!$D$2:$D$4</c:f>
              <c:numCache>
                <c:formatCode>0%</c:formatCode>
                <c:ptCount val="3"/>
                <c:pt idx="0">
                  <c:v>0.14699999999999999</c:v>
                </c:pt>
                <c:pt idx="1">
                  <c:v>0.106</c:v>
                </c:pt>
                <c:pt idx="2">
                  <c:v>9.9000000000000005E-2</c:v>
                </c:pt>
              </c:numCache>
            </c:numRef>
          </c:val>
          <c:extLst>
            <c:ext xmlns:c16="http://schemas.microsoft.com/office/drawing/2014/chart" uri="{C3380CC4-5D6E-409C-BE32-E72D297353CC}">
              <c16:uniqueId val="{00000002-8345-4DAE-A90F-F3A27954C307}"/>
            </c:ext>
          </c:extLst>
        </c:ser>
        <c:dLbls>
          <c:showLegendKey val="0"/>
          <c:showVal val="0"/>
          <c:showCatName val="0"/>
          <c:showSerName val="0"/>
          <c:showPercent val="0"/>
          <c:showBubbleSize val="0"/>
        </c:dLbls>
        <c:gapWidth val="219"/>
        <c:overlap val="-27"/>
        <c:axId val="429469656"/>
        <c:axId val="429473264"/>
      </c:barChart>
      <c:catAx>
        <c:axId val="4294696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9473264"/>
        <c:crosses val="autoZero"/>
        <c:auto val="1"/>
        <c:lblAlgn val="ctr"/>
        <c:lblOffset val="100"/>
        <c:noMultiLvlLbl val="0"/>
      </c:catAx>
      <c:valAx>
        <c:axId val="429473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9469656"/>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International Airport Debarked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Non-Residents</c:v>
                </c:pt>
              </c:strCache>
            </c:strRef>
          </c:tx>
          <c:spPr>
            <a:solidFill>
              <a:srgbClr val="0070C0"/>
            </a:solidFill>
            <a:ln>
              <a:noFill/>
            </a:ln>
            <a:effectLst/>
          </c:spPr>
          <c:invertIfNegative val="0"/>
          <c:cat>
            <c:strRef>
              <c:f>Sheet1!$A$2:$A$8</c:f>
              <c:strCache>
                <c:ptCount val="7"/>
                <c:pt idx="0">
                  <c:v>LHR</c:v>
                </c:pt>
                <c:pt idx="1">
                  <c:v>NRT</c:v>
                </c:pt>
                <c:pt idx="2">
                  <c:v>CDG</c:v>
                </c:pt>
                <c:pt idx="3">
                  <c:v>FRA</c:v>
                </c:pt>
                <c:pt idx="4">
                  <c:v>AMS</c:v>
                </c:pt>
                <c:pt idx="5">
                  <c:v>ICN</c:v>
                </c:pt>
                <c:pt idx="6">
                  <c:v>PTY</c:v>
                </c:pt>
              </c:strCache>
            </c:strRef>
          </c:cat>
          <c:val>
            <c:numRef>
              <c:f>Sheet1!$B$2:$B$8</c:f>
              <c:numCache>
                <c:formatCode>0%</c:formatCode>
                <c:ptCount val="7"/>
                <c:pt idx="0">
                  <c:v>0.125</c:v>
                </c:pt>
                <c:pt idx="1">
                  <c:v>9.1999999999999998E-2</c:v>
                </c:pt>
                <c:pt idx="2">
                  <c:v>4.2000000000000003E-2</c:v>
                </c:pt>
                <c:pt idx="3">
                  <c:v>4.2000000000000003E-2</c:v>
                </c:pt>
                <c:pt idx="4">
                  <c:v>2.7E-2</c:v>
                </c:pt>
                <c:pt idx="5">
                  <c:v>3.5000000000000003E-2</c:v>
                </c:pt>
                <c:pt idx="6">
                  <c:v>3.5000000000000003E-2</c:v>
                </c:pt>
              </c:numCache>
            </c:numRef>
          </c:val>
          <c:extLst>
            <c:ext xmlns:c16="http://schemas.microsoft.com/office/drawing/2014/chart" uri="{C3380CC4-5D6E-409C-BE32-E72D297353CC}">
              <c16:uniqueId val="{00000000-2249-4A3E-8143-49F176BFC3AD}"/>
            </c:ext>
          </c:extLst>
        </c:ser>
        <c:ser>
          <c:idx val="1"/>
          <c:order val="1"/>
          <c:tx>
            <c:strRef>
              <c:f>Sheet1!$C$1</c:f>
              <c:strCache>
                <c:ptCount val="1"/>
                <c:pt idx="0">
                  <c:v>U.S. Residents</c:v>
                </c:pt>
              </c:strCache>
            </c:strRef>
          </c:tx>
          <c:spPr>
            <a:solidFill>
              <a:srgbClr val="FF0000"/>
            </a:solidFill>
            <a:ln>
              <a:noFill/>
            </a:ln>
            <a:effectLst/>
          </c:spPr>
          <c:invertIfNegative val="0"/>
          <c:cat>
            <c:strRef>
              <c:f>Sheet1!$A$2:$A$8</c:f>
              <c:strCache>
                <c:ptCount val="7"/>
                <c:pt idx="0">
                  <c:v>LHR</c:v>
                </c:pt>
                <c:pt idx="1">
                  <c:v>NRT</c:v>
                </c:pt>
                <c:pt idx="2">
                  <c:v>CDG</c:v>
                </c:pt>
                <c:pt idx="3">
                  <c:v>FRA</c:v>
                </c:pt>
                <c:pt idx="4">
                  <c:v>AMS</c:v>
                </c:pt>
                <c:pt idx="5">
                  <c:v>ICN</c:v>
                </c:pt>
                <c:pt idx="6">
                  <c:v>PTY</c:v>
                </c:pt>
              </c:strCache>
            </c:strRef>
          </c:cat>
          <c:val>
            <c:numRef>
              <c:f>Sheet1!$C$2:$C$8</c:f>
              <c:numCache>
                <c:formatCode>0%</c:formatCode>
                <c:ptCount val="7"/>
                <c:pt idx="0">
                  <c:v>0.10100000000000001</c:v>
                </c:pt>
                <c:pt idx="1">
                  <c:v>3.5000000000000003E-2</c:v>
                </c:pt>
                <c:pt idx="2">
                  <c:v>5.1999999999999998E-2</c:v>
                </c:pt>
                <c:pt idx="3">
                  <c:v>3.6999999999999998E-2</c:v>
                </c:pt>
                <c:pt idx="4">
                  <c:v>3.5999999999999997E-2</c:v>
                </c:pt>
                <c:pt idx="5">
                  <c:v>2.3E-2</c:v>
                </c:pt>
                <c:pt idx="6">
                  <c:v>1.7000000000000001E-2</c:v>
                </c:pt>
              </c:numCache>
            </c:numRef>
          </c:val>
          <c:extLst>
            <c:ext xmlns:c16="http://schemas.microsoft.com/office/drawing/2014/chart" uri="{C3380CC4-5D6E-409C-BE32-E72D297353CC}">
              <c16:uniqueId val="{00000001-2249-4A3E-8143-49F176BFC3AD}"/>
            </c:ext>
          </c:extLst>
        </c:ser>
        <c:ser>
          <c:idx val="2"/>
          <c:order val="2"/>
          <c:tx>
            <c:strRef>
              <c:f>Sheet1!$D$1</c:f>
              <c:strCache>
                <c:ptCount val="1"/>
                <c:pt idx="0">
                  <c:v>Combined</c:v>
                </c:pt>
              </c:strCache>
            </c:strRef>
          </c:tx>
          <c:spPr>
            <a:solidFill>
              <a:schemeClr val="bg1">
                <a:lumMod val="65000"/>
              </a:schemeClr>
            </a:solidFill>
            <a:ln>
              <a:noFill/>
            </a:ln>
            <a:effectLst/>
          </c:spPr>
          <c:invertIfNegative val="0"/>
          <c:cat>
            <c:strRef>
              <c:f>Sheet1!$A$2:$A$8</c:f>
              <c:strCache>
                <c:ptCount val="7"/>
                <c:pt idx="0">
                  <c:v>LHR</c:v>
                </c:pt>
                <c:pt idx="1">
                  <c:v>NRT</c:v>
                </c:pt>
                <c:pt idx="2">
                  <c:v>CDG</c:v>
                </c:pt>
                <c:pt idx="3">
                  <c:v>FRA</c:v>
                </c:pt>
                <c:pt idx="4">
                  <c:v>AMS</c:v>
                </c:pt>
                <c:pt idx="5">
                  <c:v>ICN</c:v>
                </c:pt>
                <c:pt idx="6">
                  <c:v>PTY</c:v>
                </c:pt>
              </c:strCache>
            </c:strRef>
          </c:cat>
          <c:val>
            <c:numRef>
              <c:f>Sheet1!$D$2:$D$8</c:f>
              <c:numCache>
                <c:formatCode>0%</c:formatCode>
                <c:ptCount val="7"/>
                <c:pt idx="0">
                  <c:v>0.111</c:v>
                </c:pt>
                <c:pt idx="1">
                  <c:v>0.06</c:v>
                </c:pt>
                <c:pt idx="2">
                  <c:v>4.8000000000000001E-2</c:v>
                </c:pt>
                <c:pt idx="3">
                  <c:v>0.04</c:v>
                </c:pt>
                <c:pt idx="4">
                  <c:v>3.2000000000000001E-2</c:v>
                </c:pt>
                <c:pt idx="5">
                  <c:v>2.9000000000000001E-2</c:v>
                </c:pt>
                <c:pt idx="6">
                  <c:v>2.5000000000000001E-2</c:v>
                </c:pt>
              </c:numCache>
            </c:numRef>
          </c:val>
          <c:extLst>
            <c:ext xmlns:c16="http://schemas.microsoft.com/office/drawing/2014/chart" uri="{C3380CC4-5D6E-409C-BE32-E72D297353CC}">
              <c16:uniqueId val="{00000002-2249-4A3E-8143-49F176BFC3AD}"/>
            </c:ext>
          </c:extLst>
        </c:ser>
        <c:dLbls>
          <c:showLegendKey val="0"/>
          <c:showVal val="0"/>
          <c:showCatName val="0"/>
          <c:showSerName val="0"/>
          <c:showPercent val="0"/>
          <c:showBubbleSize val="0"/>
        </c:dLbls>
        <c:gapWidth val="219"/>
        <c:overlap val="-27"/>
        <c:axId val="441141264"/>
        <c:axId val="441133392"/>
      </c:barChart>
      <c:catAx>
        <c:axId val="4411412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133392"/>
        <c:crosses val="autoZero"/>
        <c:auto val="1"/>
        <c:lblAlgn val="ctr"/>
        <c:lblOffset val="100"/>
        <c:noMultiLvlLbl val="0"/>
      </c:catAx>
      <c:valAx>
        <c:axId val="441133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141264"/>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Country of Residence</c:v>
          </c:tx>
          <c:spPr>
            <a:solidFill>
              <a:srgbClr val="0070C0"/>
            </a:solidFill>
            <a:ln>
              <a:solidFill>
                <a:sysClr val="windowText" lastClr="000000"/>
              </a:solidFill>
            </a:ln>
            <a:effectLst/>
          </c:spPr>
          <c:invertIfNegative val="0"/>
          <c:cat>
            <c:strRef>
              <c:f>'Slide 8'!$A$4:$A$13</c:f>
              <c:strCache>
                <c:ptCount val="10"/>
                <c:pt idx="0">
                  <c:v>United Kingdom</c:v>
                </c:pt>
                <c:pt idx="1">
                  <c:v>Japan</c:v>
                </c:pt>
                <c:pt idx="2">
                  <c:v>People's Rep. of China</c:v>
                </c:pt>
                <c:pt idx="3">
                  <c:v>South Korea</c:v>
                </c:pt>
                <c:pt idx="4">
                  <c:v>Brazil</c:v>
                </c:pt>
                <c:pt idx="5">
                  <c:v>Germany</c:v>
                </c:pt>
                <c:pt idx="6">
                  <c:v>France</c:v>
                </c:pt>
                <c:pt idx="7">
                  <c:v>India</c:v>
                </c:pt>
                <c:pt idx="8">
                  <c:v>Australia</c:v>
                </c:pt>
                <c:pt idx="9">
                  <c:v>Italy</c:v>
                </c:pt>
              </c:strCache>
            </c:strRef>
          </c:cat>
          <c:val>
            <c:numRef>
              <c:f>'Slide 8'!$B$4:$B$13</c:f>
              <c:numCache>
                <c:formatCode>#,##0</c:formatCode>
                <c:ptCount val="10"/>
                <c:pt idx="0">
                  <c:v>4613</c:v>
                </c:pt>
                <c:pt idx="1">
                  <c:v>3691</c:v>
                </c:pt>
                <c:pt idx="2">
                  <c:v>2576</c:v>
                </c:pt>
                <c:pt idx="3">
                  <c:v>2230</c:v>
                </c:pt>
                <c:pt idx="4">
                  <c:v>2037</c:v>
                </c:pt>
                <c:pt idx="5">
                  <c:v>1961</c:v>
                </c:pt>
                <c:pt idx="6">
                  <c:v>1730</c:v>
                </c:pt>
                <c:pt idx="7">
                  <c:v>1230</c:v>
                </c:pt>
                <c:pt idx="8">
                  <c:v>1230</c:v>
                </c:pt>
                <c:pt idx="9">
                  <c:v>1038</c:v>
                </c:pt>
              </c:numCache>
            </c:numRef>
          </c:val>
          <c:extLst>
            <c:ext xmlns:c16="http://schemas.microsoft.com/office/drawing/2014/chart" uri="{C3380CC4-5D6E-409C-BE32-E72D297353CC}">
              <c16:uniqueId val="{00000000-51EB-424D-8E2C-10CD6F3F7B78}"/>
            </c:ext>
          </c:extLst>
        </c:ser>
        <c:dLbls>
          <c:showLegendKey val="0"/>
          <c:showVal val="0"/>
          <c:showCatName val="0"/>
          <c:showSerName val="0"/>
          <c:showPercent val="0"/>
          <c:showBubbleSize val="0"/>
        </c:dLbls>
        <c:gapWidth val="80"/>
        <c:axId val="53223872"/>
        <c:axId val="2008572224"/>
      </c:barChart>
      <c:catAx>
        <c:axId val="5322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8572224"/>
        <c:crosses val="autoZero"/>
        <c:auto val="1"/>
        <c:lblAlgn val="ctr"/>
        <c:lblOffset val="100"/>
        <c:noMultiLvlLbl val="0"/>
      </c:catAx>
      <c:valAx>
        <c:axId val="2008572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solidFill>
                      <a:schemeClr val="tx1"/>
                    </a:solidFill>
                  </a:rPr>
                  <a:t>Visitors (000s)</a:t>
                </a:r>
              </a:p>
            </c:rich>
          </c:tx>
          <c:layout>
            <c:manualLayout>
              <c:xMode val="edge"/>
              <c:yMode val="edge"/>
              <c:x val="3.3862437624456676E-2"/>
              <c:y val="0.3202174557554356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3223872"/>
        <c:crosses val="autoZero"/>
        <c:crossBetween val="between"/>
      </c:valAx>
      <c:dTable>
        <c:showHorzBorder val="1"/>
        <c:showVertBorder val="1"/>
        <c:showOutline val="1"/>
        <c:showKeys val="0"/>
        <c:spPr>
          <a:noFill/>
          <a:ln w="9525" cap="flat" cmpd="sng" algn="ctr">
            <a:solidFill>
              <a:schemeClr val="tx1"/>
            </a:solidFill>
            <a:round/>
          </a:ln>
          <a:effectLst/>
        </c:spPr>
        <c:txPr>
          <a:bodyPr rot="0" spcFirstLastPara="1" vertOverflow="ellipsis" vert="horz" wrap="square" anchor="ctr" anchorCtr="1"/>
          <a:lstStyle/>
          <a:p>
            <a:pPr rtl="0">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Table>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0.37888</cdr:x>
      <cdr:y>0.31751</cdr:y>
    </cdr:from>
    <cdr:to>
      <cdr:x>0.46584</cdr:x>
      <cdr:y>0.39763</cdr:y>
    </cdr:to>
    <cdr:sp macro="" textlink="">
      <cdr:nvSpPr>
        <cdr:cNvPr id="2" name="TextBox 1">
          <a:extLst xmlns:a="http://schemas.openxmlformats.org/drawingml/2006/main">
            <a:ext uri="{FF2B5EF4-FFF2-40B4-BE49-F238E27FC236}">
              <a16:creationId xmlns:a16="http://schemas.microsoft.com/office/drawing/2014/main" id="{403493B7-E9C8-401C-AD21-7614F99975BE}"/>
            </a:ext>
          </a:extLst>
        </cdr:cNvPr>
        <cdr:cNvSpPr txBox="1"/>
      </cdr:nvSpPr>
      <cdr:spPr>
        <a:xfrm xmlns:a="http://schemas.openxmlformats.org/drawingml/2006/main">
          <a:off x="2033587" y="1019175"/>
          <a:ext cx="466725"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900"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0.43212</cdr:x>
      <cdr:y>0.73591</cdr:y>
    </cdr:from>
    <cdr:to>
      <cdr:x>0.49068</cdr:x>
      <cdr:y>0.79228</cdr:y>
    </cdr:to>
    <cdr:sp macro="" textlink="">
      <cdr:nvSpPr>
        <cdr:cNvPr id="3" name="TextBox 2">
          <a:extLst xmlns:a="http://schemas.openxmlformats.org/drawingml/2006/main">
            <a:ext uri="{FF2B5EF4-FFF2-40B4-BE49-F238E27FC236}">
              <a16:creationId xmlns:a16="http://schemas.microsoft.com/office/drawing/2014/main" id="{56801EAF-74DE-4060-83C8-E7F862FEA0F1}"/>
            </a:ext>
          </a:extLst>
        </cdr:cNvPr>
        <cdr:cNvSpPr txBox="1"/>
      </cdr:nvSpPr>
      <cdr:spPr>
        <a:xfrm xmlns:a="http://schemas.openxmlformats.org/drawingml/2006/main">
          <a:off x="2319337" y="2362200"/>
          <a:ext cx="314325" cy="1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0.37356</cdr:x>
      <cdr:y>0.61326</cdr:y>
    </cdr:from>
    <cdr:to>
      <cdr:x>0.48004</cdr:x>
      <cdr:y>0.67504</cdr:y>
    </cdr:to>
    <cdr:sp macro="" textlink="">
      <cdr:nvSpPr>
        <cdr:cNvPr id="4" name="TextBox 3">
          <a:extLst xmlns:a="http://schemas.openxmlformats.org/drawingml/2006/main">
            <a:ext uri="{FF2B5EF4-FFF2-40B4-BE49-F238E27FC236}">
              <a16:creationId xmlns:a16="http://schemas.microsoft.com/office/drawing/2014/main" id="{7369688E-FBCF-4C93-93A9-15D31C433ED3}"/>
            </a:ext>
          </a:extLst>
        </cdr:cNvPr>
        <cdr:cNvSpPr txBox="1"/>
      </cdr:nvSpPr>
      <cdr:spPr>
        <a:xfrm xmlns:a="http://schemas.openxmlformats.org/drawingml/2006/main">
          <a:off x="3213535" y="3920355"/>
          <a:ext cx="915990" cy="3949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0" dirty="0">
              <a:latin typeface="Calibri" panose="020F0502020204030204" pitchFamily="34" charset="0"/>
              <a:cs typeface="Calibri" panose="020F0502020204030204" pitchFamily="34" charset="0"/>
            </a:rPr>
            <a:t>86.4%</a:t>
          </a:r>
        </a:p>
      </cdr:txBody>
    </cdr:sp>
  </cdr:relSizeAnchor>
  <cdr:relSizeAnchor xmlns:cdr="http://schemas.openxmlformats.org/drawingml/2006/chartDrawing">
    <cdr:from>
      <cdr:x>0.57586</cdr:x>
      <cdr:y>0.33878</cdr:y>
    </cdr:from>
    <cdr:to>
      <cdr:x>0.65572</cdr:x>
      <cdr:y>0.4278</cdr:y>
    </cdr:to>
    <cdr:sp macro="" textlink="">
      <cdr:nvSpPr>
        <cdr:cNvPr id="5" name="TextBox 4">
          <a:extLst xmlns:a="http://schemas.openxmlformats.org/drawingml/2006/main">
            <a:ext uri="{FF2B5EF4-FFF2-40B4-BE49-F238E27FC236}">
              <a16:creationId xmlns:a16="http://schemas.microsoft.com/office/drawing/2014/main" id="{FACD5E96-15AB-4EC9-A67D-45E3A17C79B6}"/>
            </a:ext>
          </a:extLst>
        </cdr:cNvPr>
        <cdr:cNvSpPr txBox="1"/>
      </cdr:nvSpPr>
      <cdr:spPr>
        <a:xfrm xmlns:a="http://schemas.openxmlformats.org/drawingml/2006/main">
          <a:off x="3090855" y="1290755"/>
          <a:ext cx="428635" cy="3391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900"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0.57941</cdr:x>
      <cdr:y>0.39312</cdr:y>
    </cdr:from>
    <cdr:to>
      <cdr:x>0.70896</cdr:x>
      <cdr:y>0.4575</cdr:y>
    </cdr:to>
    <cdr:sp macro="" textlink="">
      <cdr:nvSpPr>
        <cdr:cNvPr id="6" name="TextBox 5">
          <a:extLst xmlns:a="http://schemas.openxmlformats.org/drawingml/2006/main">
            <a:ext uri="{FF2B5EF4-FFF2-40B4-BE49-F238E27FC236}">
              <a16:creationId xmlns:a16="http://schemas.microsoft.com/office/drawing/2014/main" id="{9E64D178-4408-4AD7-AA54-2DE373D05477}"/>
            </a:ext>
          </a:extLst>
        </cdr:cNvPr>
        <cdr:cNvSpPr txBox="1"/>
      </cdr:nvSpPr>
      <cdr:spPr>
        <a:xfrm xmlns:a="http://schemas.openxmlformats.org/drawingml/2006/main">
          <a:off x="4984352" y="2513105"/>
          <a:ext cx="1114448" cy="4115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0" dirty="0"/>
            <a:t>13.6%</a:t>
          </a:r>
        </a:p>
      </cdr:txBody>
    </cdr:sp>
  </cdr:relSizeAnchor>
</c:userShapes>
</file>

<file path=ppt/drawings/drawing2.xml><?xml version="1.0" encoding="utf-8"?>
<c:userShapes xmlns:c="http://schemas.openxmlformats.org/drawingml/2006/chart">
  <cdr:relSizeAnchor xmlns:cdr="http://schemas.openxmlformats.org/drawingml/2006/chartDrawing">
    <cdr:from>
      <cdr:x>0.37172</cdr:x>
      <cdr:y>0.39503</cdr:y>
    </cdr:from>
    <cdr:to>
      <cdr:x>0.45868</cdr:x>
      <cdr:y>0.47515</cdr:y>
    </cdr:to>
    <cdr:sp macro="" textlink="">
      <cdr:nvSpPr>
        <cdr:cNvPr id="2" name="TextBox 1">
          <a:extLst xmlns:a="http://schemas.openxmlformats.org/drawingml/2006/main">
            <a:ext uri="{FF2B5EF4-FFF2-40B4-BE49-F238E27FC236}">
              <a16:creationId xmlns:a16="http://schemas.microsoft.com/office/drawing/2014/main" id="{403493B7-E9C8-401C-AD21-7614F99975BE}"/>
            </a:ext>
          </a:extLst>
        </cdr:cNvPr>
        <cdr:cNvSpPr txBox="1"/>
      </cdr:nvSpPr>
      <cdr:spPr>
        <a:xfrm xmlns:a="http://schemas.openxmlformats.org/drawingml/2006/main">
          <a:off x="2543186" y="1891614"/>
          <a:ext cx="594952" cy="3836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900"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0.43212</cdr:x>
      <cdr:y>0.73591</cdr:y>
    </cdr:from>
    <cdr:to>
      <cdr:x>0.49068</cdr:x>
      <cdr:y>0.79228</cdr:y>
    </cdr:to>
    <cdr:sp macro="" textlink="">
      <cdr:nvSpPr>
        <cdr:cNvPr id="3" name="TextBox 2">
          <a:extLst xmlns:a="http://schemas.openxmlformats.org/drawingml/2006/main">
            <a:ext uri="{FF2B5EF4-FFF2-40B4-BE49-F238E27FC236}">
              <a16:creationId xmlns:a16="http://schemas.microsoft.com/office/drawing/2014/main" id="{56801EAF-74DE-4060-83C8-E7F862FEA0F1}"/>
            </a:ext>
          </a:extLst>
        </cdr:cNvPr>
        <cdr:cNvSpPr txBox="1"/>
      </cdr:nvSpPr>
      <cdr:spPr>
        <a:xfrm xmlns:a="http://schemas.openxmlformats.org/drawingml/2006/main">
          <a:off x="2319337" y="2362200"/>
          <a:ext cx="314325" cy="1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0.5173</cdr:x>
      <cdr:y>0.69576</cdr:y>
    </cdr:from>
    <cdr:to>
      <cdr:x>0.62378</cdr:x>
      <cdr:y>0.76995</cdr:y>
    </cdr:to>
    <cdr:sp macro="" textlink="">
      <cdr:nvSpPr>
        <cdr:cNvPr id="4" name="TextBox 3">
          <a:extLst xmlns:a="http://schemas.openxmlformats.org/drawingml/2006/main">
            <a:ext uri="{FF2B5EF4-FFF2-40B4-BE49-F238E27FC236}">
              <a16:creationId xmlns:a16="http://schemas.microsoft.com/office/drawing/2014/main" id="{7369688E-FBCF-4C93-93A9-15D31C433ED3}"/>
            </a:ext>
          </a:extLst>
        </cdr:cNvPr>
        <cdr:cNvSpPr txBox="1"/>
      </cdr:nvSpPr>
      <cdr:spPr>
        <a:xfrm xmlns:a="http://schemas.openxmlformats.org/drawingml/2006/main">
          <a:off x="2776538" y="2650846"/>
          <a:ext cx="571499" cy="2826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000"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0.57586</cdr:x>
      <cdr:y>0.33878</cdr:y>
    </cdr:from>
    <cdr:to>
      <cdr:x>0.65572</cdr:x>
      <cdr:y>0.4278</cdr:y>
    </cdr:to>
    <cdr:sp macro="" textlink="">
      <cdr:nvSpPr>
        <cdr:cNvPr id="5" name="TextBox 4">
          <a:extLst xmlns:a="http://schemas.openxmlformats.org/drawingml/2006/main">
            <a:ext uri="{FF2B5EF4-FFF2-40B4-BE49-F238E27FC236}">
              <a16:creationId xmlns:a16="http://schemas.microsoft.com/office/drawing/2014/main" id="{FACD5E96-15AB-4EC9-A67D-45E3A17C79B6}"/>
            </a:ext>
          </a:extLst>
        </cdr:cNvPr>
        <cdr:cNvSpPr txBox="1"/>
      </cdr:nvSpPr>
      <cdr:spPr>
        <a:xfrm xmlns:a="http://schemas.openxmlformats.org/drawingml/2006/main">
          <a:off x="3090855" y="1290755"/>
          <a:ext cx="428635" cy="3391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900"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0.46051</cdr:x>
      <cdr:y>0.265</cdr:y>
    </cdr:from>
    <cdr:to>
      <cdr:x>0.56167</cdr:x>
      <cdr:y>0.325</cdr:y>
    </cdr:to>
    <cdr:sp macro="" textlink="">
      <cdr:nvSpPr>
        <cdr:cNvPr id="6" name="TextBox 5">
          <a:extLst xmlns:a="http://schemas.openxmlformats.org/drawingml/2006/main">
            <a:ext uri="{FF2B5EF4-FFF2-40B4-BE49-F238E27FC236}">
              <a16:creationId xmlns:a16="http://schemas.microsoft.com/office/drawing/2014/main" id="{9E64D178-4408-4AD7-AA54-2DE373D05477}"/>
            </a:ext>
          </a:extLst>
        </cdr:cNvPr>
        <cdr:cNvSpPr txBox="1"/>
      </cdr:nvSpPr>
      <cdr:spPr>
        <a:xfrm xmlns:a="http://schemas.openxmlformats.org/drawingml/2006/main">
          <a:off x="2471737" y="1009650"/>
          <a:ext cx="54292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000" dirty="0"/>
        </a:p>
      </cdr:txBody>
    </cdr:sp>
  </cdr:relSizeAnchor>
</c:userShapes>
</file>

<file path=ppt/drawings/drawing3.xml><?xml version="1.0" encoding="utf-8"?>
<c:userShapes xmlns:c="http://schemas.openxmlformats.org/drawingml/2006/chart">
  <cdr:relSizeAnchor xmlns:cdr="http://schemas.openxmlformats.org/drawingml/2006/chartDrawing">
    <cdr:from>
      <cdr:x>0.56097</cdr:x>
      <cdr:y>0.13105</cdr:y>
    </cdr:from>
    <cdr:to>
      <cdr:x>0.95322</cdr:x>
      <cdr:y>0.2562</cdr:y>
    </cdr:to>
    <cdr:sp macro="" textlink="">
      <cdr:nvSpPr>
        <cdr:cNvPr id="2" name="TextBox 1">
          <a:extLst xmlns:a="http://schemas.openxmlformats.org/drawingml/2006/main">
            <a:ext uri="{FF2B5EF4-FFF2-40B4-BE49-F238E27FC236}">
              <a16:creationId xmlns:a16="http://schemas.microsoft.com/office/drawing/2014/main" id="{2D7A99B9-7AE5-4E6F-8FDC-83741DEA5A06}"/>
            </a:ext>
          </a:extLst>
        </cdr:cNvPr>
        <cdr:cNvSpPr txBox="1"/>
      </cdr:nvSpPr>
      <cdr:spPr>
        <a:xfrm xmlns:a="http://schemas.openxmlformats.org/drawingml/2006/main">
          <a:off x="4645025" y="528638"/>
          <a:ext cx="3248025" cy="5048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Top 10 Airports = 175 Million Passengers</a:t>
          </a:r>
        </a:p>
        <a:p xmlns:a="http://schemas.openxmlformats.org/drawingml/2006/main">
          <a:r>
            <a:rPr lang="en-US" sz="1200" b="1" dirty="0"/>
            <a:t>All U.S. Airports = 255 Million Passengers</a:t>
          </a:r>
        </a:p>
      </cdr:txBody>
    </cdr:sp>
  </cdr:relSizeAnchor>
</c:userShapes>
</file>

<file path=ppt/drawings/drawing4.xml><?xml version="1.0" encoding="utf-8"?>
<c:userShapes xmlns:c="http://schemas.openxmlformats.org/drawingml/2006/chart">
  <cdr:relSizeAnchor xmlns:cdr="http://schemas.openxmlformats.org/drawingml/2006/chartDrawing">
    <cdr:from>
      <cdr:x>0.31617</cdr:x>
      <cdr:y>0.4276</cdr:y>
    </cdr:from>
    <cdr:to>
      <cdr:x>0.40313</cdr:x>
      <cdr:y>0.5</cdr:y>
    </cdr:to>
    <cdr:sp macro="" textlink="">
      <cdr:nvSpPr>
        <cdr:cNvPr id="2" name="TextBox 1">
          <a:extLst xmlns:a="http://schemas.openxmlformats.org/drawingml/2006/main">
            <a:ext uri="{FF2B5EF4-FFF2-40B4-BE49-F238E27FC236}">
              <a16:creationId xmlns:a16="http://schemas.microsoft.com/office/drawing/2014/main" id="{403493B7-E9C8-401C-AD21-7614F99975BE}"/>
            </a:ext>
          </a:extLst>
        </cdr:cNvPr>
        <cdr:cNvSpPr txBox="1"/>
      </cdr:nvSpPr>
      <cdr:spPr>
        <a:xfrm xmlns:a="http://schemas.openxmlformats.org/drawingml/2006/main">
          <a:off x="2541791" y="2425735"/>
          <a:ext cx="699103" cy="410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0" dirty="0">
              <a:latin typeface="+mn-lt"/>
              <a:cs typeface="Calibri" panose="020F0502020204030204" pitchFamily="34" charset="0"/>
            </a:rPr>
            <a:t>12.4%</a:t>
          </a:r>
        </a:p>
      </cdr:txBody>
    </cdr:sp>
  </cdr:relSizeAnchor>
  <cdr:relSizeAnchor xmlns:cdr="http://schemas.openxmlformats.org/drawingml/2006/chartDrawing">
    <cdr:from>
      <cdr:x>0.43212</cdr:x>
      <cdr:y>0.73591</cdr:y>
    </cdr:from>
    <cdr:to>
      <cdr:x>0.49068</cdr:x>
      <cdr:y>0.79228</cdr:y>
    </cdr:to>
    <cdr:sp macro="" textlink="">
      <cdr:nvSpPr>
        <cdr:cNvPr id="3" name="TextBox 2">
          <a:extLst xmlns:a="http://schemas.openxmlformats.org/drawingml/2006/main">
            <a:ext uri="{FF2B5EF4-FFF2-40B4-BE49-F238E27FC236}">
              <a16:creationId xmlns:a16="http://schemas.microsoft.com/office/drawing/2014/main" id="{56801EAF-74DE-4060-83C8-E7F862FEA0F1}"/>
            </a:ext>
          </a:extLst>
        </cdr:cNvPr>
        <cdr:cNvSpPr txBox="1"/>
      </cdr:nvSpPr>
      <cdr:spPr>
        <a:xfrm xmlns:a="http://schemas.openxmlformats.org/drawingml/2006/main">
          <a:off x="2319337" y="2362200"/>
          <a:ext cx="314325" cy="1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0.54247</cdr:x>
      <cdr:y>0.62955</cdr:y>
    </cdr:from>
    <cdr:to>
      <cdr:x>0.62765</cdr:x>
      <cdr:y>0.69711</cdr:y>
    </cdr:to>
    <cdr:sp macro="" textlink="">
      <cdr:nvSpPr>
        <cdr:cNvPr id="4" name="TextBox 3">
          <a:extLst xmlns:a="http://schemas.openxmlformats.org/drawingml/2006/main">
            <a:ext uri="{FF2B5EF4-FFF2-40B4-BE49-F238E27FC236}">
              <a16:creationId xmlns:a16="http://schemas.microsoft.com/office/drawing/2014/main" id="{7369688E-FBCF-4C93-93A9-15D31C433ED3}"/>
            </a:ext>
          </a:extLst>
        </cdr:cNvPr>
        <cdr:cNvSpPr txBox="1"/>
      </cdr:nvSpPr>
      <cdr:spPr>
        <a:xfrm xmlns:a="http://schemas.openxmlformats.org/drawingml/2006/main">
          <a:off x="4372713" y="3671927"/>
          <a:ext cx="686618" cy="3940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0" dirty="0">
              <a:latin typeface="+mn-lt"/>
              <a:cs typeface="Calibri" panose="020F0502020204030204" pitchFamily="34" charset="0"/>
            </a:rPr>
            <a:t>74.4%</a:t>
          </a:r>
        </a:p>
      </cdr:txBody>
    </cdr:sp>
  </cdr:relSizeAnchor>
  <cdr:relSizeAnchor xmlns:cdr="http://schemas.openxmlformats.org/drawingml/2006/chartDrawing">
    <cdr:from>
      <cdr:x>0.59361</cdr:x>
      <cdr:y>0.44214</cdr:y>
    </cdr:from>
    <cdr:to>
      <cdr:x>0.67347</cdr:x>
      <cdr:y>0.53116</cdr:y>
    </cdr:to>
    <cdr:sp macro="" textlink="">
      <cdr:nvSpPr>
        <cdr:cNvPr id="5" name="TextBox 4">
          <a:extLst xmlns:a="http://schemas.openxmlformats.org/drawingml/2006/main">
            <a:ext uri="{FF2B5EF4-FFF2-40B4-BE49-F238E27FC236}">
              <a16:creationId xmlns:a16="http://schemas.microsoft.com/office/drawing/2014/main" id="{FACD5E96-15AB-4EC9-A67D-45E3A17C79B6}"/>
            </a:ext>
          </a:extLst>
        </cdr:cNvPr>
        <cdr:cNvSpPr txBox="1"/>
      </cdr:nvSpPr>
      <cdr:spPr>
        <a:xfrm xmlns:a="http://schemas.openxmlformats.org/drawingml/2006/main">
          <a:off x="3186112" y="1419225"/>
          <a:ext cx="42862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900"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0.42425</cdr:x>
      <cdr:y>0.29026</cdr:y>
    </cdr:from>
    <cdr:to>
      <cdr:x>0.51033</cdr:x>
      <cdr:y>0.36346</cdr:y>
    </cdr:to>
    <cdr:sp macro="" textlink="">
      <cdr:nvSpPr>
        <cdr:cNvPr id="6" name="TextBox 5">
          <a:extLst xmlns:a="http://schemas.openxmlformats.org/drawingml/2006/main">
            <a:ext uri="{FF2B5EF4-FFF2-40B4-BE49-F238E27FC236}">
              <a16:creationId xmlns:a16="http://schemas.microsoft.com/office/drawing/2014/main" id="{E82E5C5E-DCD2-424B-9F34-4DF354E8557B}"/>
            </a:ext>
          </a:extLst>
        </cdr:cNvPr>
        <cdr:cNvSpPr txBox="1"/>
      </cdr:nvSpPr>
      <cdr:spPr>
        <a:xfrm xmlns:a="http://schemas.openxmlformats.org/drawingml/2006/main">
          <a:off x="3410659" y="1646640"/>
          <a:ext cx="692108" cy="4152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0" dirty="0">
              <a:latin typeface="+mn-lt"/>
            </a:rPr>
            <a:t>13.2%</a:t>
          </a:r>
        </a:p>
      </cdr:txBody>
    </cdr:sp>
  </cdr:relSizeAnchor>
  <cdr:relSizeAnchor xmlns:cdr="http://schemas.openxmlformats.org/drawingml/2006/chartDrawing">
    <cdr:from>
      <cdr:x>0.08555</cdr:x>
      <cdr:y>0.99216</cdr:y>
    </cdr:from>
    <cdr:to>
      <cdr:x>0.09123</cdr:x>
      <cdr:y>1</cdr:y>
    </cdr:to>
    <cdr:sp macro="" textlink="">
      <cdr:nvSpPr>
        <cdr:cNvPr id="7" name="TextBox 6">
          <a:extLst xmlns:a="http://schemas.openxmlformats.org/drawingml/2006/main">
            <a:ext uri="{FF2B5EF4-FFF2-40B4-BE49-F238E27FC236}">
              <a16:creationId xmlns:a16="http://schemas.microsoft.com/office/drawing/2014/main" id="{07D98466-406D-4883-B2CB-9FC6ACB1A960}"/>
            </a:ext>
          </a:extLst>
        </cdr:cNvPr>
        <cdr:cNvSpPr txBox="1"/>
      </cdr:nvSpPr>
      <cdr:spPr>
        <a:xfrm xmlns:a="http://schemas.openxmlformats.org/drawingml/2006/main">
          <a:off x="689634" y="5835200"/>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2" y="0"/>
            <a:ext cx="3078383" cy="469745"/>
          </a:xfrm>
          <a:prstGeom prst="rect">
            <a:avLst/>
          </a:prstGeom>
          <a:noFill/>
          <a:ln>
            <a:noFill/>
          </a:ln>
          <a:effectLst/>
        </p:spPr>
        <p:txBody>
          <a:bodyPr vert="horz" wrap="square" lIns="94403" tIns="47202" rIns="94403" bIns="47202" numCol="1" anchor="t" anchorCtr="0" compatLnSpc="1">
            <a:prstTxWarp prst="textNoShape">
              <a:avLst/>
            </a:prstTxWarp>
          </a:bodyPr>
          <a:lstStyle>
            <a:lvl1pPr defTabSz="939396">
              <a:defRPr sz="1200">
                <a:latin typeface="Times New Roman" pitchFamily="18" charset="0"/>
              </a:defRPr>
            </a:lvl1pPr>
          </a:lstStyle>
          <a:p>
            <a:pPr>
              <a:defRPr/>
            </a:pPr>
            <a:endParaRPr lang="en-US" dirty="0"/>
          </a:p>
        </p:txBody>
      </p:sp>
      <p:sp>
        <p:nvSpPr>
          <p:cNvPr id="4099" name="Rectangle 3"/>
          <p:cNvSpPr>
            <a:spLocks noGrp="1" noChangeArrowheads="1"/>
          </p:cNvSpPr>
          <p:nvPr>
            <p:ph type="dt" sz="quarter" idx="1"/>
          </p:nvPr>
        </p:nvSpPr>
        <p:spPr bwMode="auto">
          <a:xfrm>
            <a:off x="4024142" y="0"/>
            <a:ext cx="3078383" cy="469745"/>
          </a:xfrm>
          <a:prstGeom prst="rect">
            <a:avLst/>
          </a:prstGeom>
          <a:noFill/>
          <a:ln>
            <a:noFill/>
          </a:ln>
          <a:effectLst/>
        </p:spPr>
        <p:txBody>
          <a:bodyPr vert="horz" wrap="square" lIns="94403" tIns="47202" rIns="94403" bIns="47202" numCol="1" anchor="t" anchorCtr="0" compatLnSpc="1">
            <a:prstTxWarp prst="textNoShape">
              <a:avLst/>
            </a:prstTxWarp>
          </a:bodyPr>
          <a:lstStyle>
            <a:lvl1pPr algn="r" defTabSz="939396">
              <a:defRPr sz="1200">
                <a:latin typeface="Times New Roman" pitchFamily="18" charset="0"/>
              </a:defRPr>
            </a:lvl1pPr>
          </a:lstStyle>
          <a:p>
            <a:pPr>
              <a:defRPr/>
            </a:pPr>
            <a:endParaRPr lang="en-US" dirty="0"/>
          </a:p>
        </p:txBody>
      </p:sp>
      <p:sp>
        <p:nvSpPr>
          <p:cNvPr id="4100" name="Rectangle 4"/>
          <p:cNvSpPr>
            <a:spLocks noGrp="1" noChangeArrowheads="1"/>
          </p:cNvSpPr>
          <p:nvPr>
            <p:ph type="ftr" sz="quarter" idx="2"/>
          </p:nvPr>
        </p:nvSpPr>
        <p:spPr bwMode="auto">
          <a:xfrm>
            <a:off x="52" y="8918788"/>
            <a:ext cx="3078383" cy="469744"/>
          </a:xfrm>
          <a:prstGeom prst="rect">
            <a:avLst/>
          </a:prstGeom>
          <a:noFill/>
          <a:ln>
            <a:noFill/>
          </a:ln>
          <a:effectLst/>
        </p:spPr>
        <p:txBody>
          <a:bodyPr vert="horz" wrap="square" lIns="94403" tIns="47202" rIns="94403" bIns="47202" numCol="1" anchor="b" anchorCtr="0" compatLnSpc="1">
            <a:prstTxWarp prst="textNoShape">
              <a:avLst/>
            </a:prstTxWarp>
          </a:bodyPr>
          <a:lstStyle>
            <a:lvl1pPr defTabSz="939396">
              <a:defRPr sz="1200">
                <a:latin typeface="Times New Roman" pitchFamily="18" charset="0"/>
              </a:defRPr>
            </a:lvl1pPr>
          </a:lstStyle>
          <a:p>
            <a:pPr>
              <a:defRPr/>
            </a:pPr>
            <a:endParaRPr lang="en-US" dirty="0"/>
          </a:p>
        </p:txBody>
      </p:sp>
      <p:sp>
        <p:nvSpPr>
          <p:cNvPr id="4101" name="Rectangle 5"/>
          <p:cNvSpPr>
            <a:spLocks noGrp="1" noChangeArrowheads="1"/>
          </p:cNvSpPr>
          <p:nvPr>
            <p:ph type="sldNum" sz="quarter" idx="3"/>
          </p:nvPr>
        </p:nvSpPr>
        <p:spPr bwMode="auto">
          <a:xfrm>
            <a:off x="4024142" y="8918788"/>
            <a:ext cx="3078383" cy="469744"/>
          </a:xfrm>
          <a:prstGeom prst="rect">
            <a:avLst/>
          </a:prstGeom>
          <a:noFill/>
          <a:ln>
            <a:noFill/>
          </a:ln>
          <a:effectLst/>
        </p:spPr>
        <p:txBody>
          <a:bodyPr vert="horz" wrap="square" lIns="94403" tIns="47202" rIns="94403" bIns="47202" numCol="1" anchor="b" anchorCtr="0" compatLnSpc="1">
            <a:prstTxWarp prst="textNoShape">
              <a:avLst/>
            </a:prstTxWarp>
          </a:bodyPr>
          <a:lstStyle>
            <a:lvl1pPr algn="r" defTabSz="939396">
              <a:defRPr sz="1200">
                <a:latin typeface="Times New Roman" pitchFamily="18" charset="0"/>
              </a:defRPr>
            </a:lvl1pPr>
          </a:lstStyle>
          <a:p>
            <a:pPr>
              <a:defRPr/>
            </a:pPr>
            <a:fld id="{19607A14-5A08-4CA8-911E-6D8B3076DC16}" type="slidenum">
              <a:rPr lang="en-US"/>
              <a:pPr>
                <a:defRPr/>
              </a:pPr>
              <a:t>‹#›</a:t>
            </a:fld>
            <a:endParaRPr lang="en-US" dirty="0"/>
          </a:p>
        </p:txBody>
      </p:sp>
    </p:spTree>
    <p:extLst>
      <p:ext uri="{BB962C8B-B14F-4D97-AF65-F5344CB8AC3E}">
        <p14:creationId xmlns:p14="http://schemas.microsoft.com/office/powerpoint/2010/main" val="2345532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6898" name="Rectangle 2"/>
          <p:cNvSpPr>
            <a:spLocks noGrp="1" noChangeArrowheads="1"/>
          </p:cNvSpPr>
          <p:nvPr>
            <p:ph type="hdr" sz="quarter"/>
          </p:nvPr>
        </p:nvSpPr>
        <p:spPr bwMode="auto">
          <a:xfrm>
            <a:off x="27" y="2"/>
            <a:ext cx="3088033" cy="461728"/>
          </a:xfrm>
          <a:prstGeom prst="rect">
            <a:avLst/>
          </a:prstGeom>
          <a:noFill/>
          <a:ln>
            <a:noFill/>
          </a:ln>
          <a:effectLst/>
        </p:spPr>
        <p:txBody>
          <a:bodyPr vert="horz" wrap="square" lIns="92729" tIns="46364" rIns="92729" bIns="46364" numCol="1" anchor="t" anchorCtr="0" compatLnSpc="1">
            <a:prstTxWarp prst="textNoShape">
              <a:avLst/>
            </a:prstTxWarp>
          </a:bodyPr>
          <a:lstStyle>
            <a:lvl1pPr>
              <a:defRPr sz="1200">
                <a:latin typeface="Arial" charset="0"/>
              </a:defRPr>
            </a:lvl1pPr>
          </a:lstStyle>
          <a:p>
            <a:pPr>
              <a:defRPr/>
            </a:pPr>
            <a:endParaRPr lang="en-US" dirty="0"/>
          </a:p>
        </p:txBody>
      </p:sp>
      <p:sp>
        <p:nvSpPr>
          <p:cNvPr id="336899" name="Rectangle 3"/>
          <p:cNvSpPr>
            <a:spLocks noGrp="1" noChangeArrowheads="1"/>
          </p:cNvSpPr>
          <p:nvPr>
            <p:ph type="dt" idx="1"/>
          </p:nvPr>
        </p:nvSpPr>
        <p:spPr bwMode="auto">
          <a:xfrm>
            <a:off x="4014463" y="2"/>
            <a:ext cx="3088033" cy="461728"/>
          </a:xfrm>
          <a:prstGeom prst="rect">
            <a:avLst/>
          </a:prstGeom>
          <a:noFill/>
          <a:ln>
            <a:noFill/>
          </a:ln>
          <a:effectLst/>
        </p:spPr>
        <p:txBody>
          <a:bodyPr vert="horz" wrap="square" lIns="92729" tIns="46364" rIns="92729" bIns="46364" numCol="1" anchor="t" anchorCtr="0" compatLnSpc="1">
            <a:prstTxWarp prst="textNoShape">
              <a:avLst/>
            </a:prstTxWarp>
          </a:bodyPr>
          <a:lstStyle>
            <a:lvl1pPr algn="r">
              <a:defRPr sz="1200">
                <a:latin typeface="Arial" charset="0"/>
              </a:defRPr>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1230313" y="692150"/>
            <a:ext cx="4643437" cy="3540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901" name="Rectangle 5"/>
          <p:cNvSpPr>
            <a:spLocks noGrp="1" noChangeArrowheads="1"/>
          </p:cNvSpPr>
          <p:nvPr>
            <p:ph type="body" sz="quarter" idx="3"/>
          </p:nvPr>
        </p:nvSpPr>
        <p:spPr bwMode="auto">
          <a:xfrm>
            <a:off x="926414" y="4463378"/>
            <a:ext cx="5249655" cy="4232509"/>
          </a:xfrm>
          <a:prstGeom prst="rect">
            <a:avLst/>
          </a:prstGeom>
          <a:noFill/>
          <a:ln>
            <a:noFill/>
          </a:ln>
          <a:effectLst/>
        </p:spPr>
        <p:txBody>
          <a:bodyPr vert="horz" wrap="square" lIns="92729" tIns="46364" rIns="92729" bIns="4636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6902" name="Rectangle 6"/>
          <p:cNvSpPr>
            <a:spLocks noGrp="1" noChangeArrowheads="1"/>
          </p:cNvSpPr>
          <p:nvPr>
            <p:ph type="ftr" sz="quarter" idx="4"/>
          </p:nvPr>
        </p:nvSpPr>
        <p:spPr bwMode="auto">
          <a:xfrm>
            <a:off x="27" y="8926783"/>
            <a:ext cx="3088033" cy="461728"/>
          </a:xfrm>
          <a:prstGeom prst="rect">
            <a:avLst/>
          </a:prstGeom>
          <a:noFill/>
          <a:ln>
            <a:noFill/>
          </a:ln>
          <a:effectLst/>
        </p:spPr>
        <p:txBody>
          <a:bodyPr vert="horz" wrap="square" lIns="92729" tIns="46364" rIns="92729" bIns="46364" numCol="1" anchor="b" anchorCtr="0" compatLnSpc="1">
            <a:prstTxWarp prst="textNoShape">
              <a:avLst/>
            </a:prstTxWarp>
          </a:bodyPr>
          <a:lstStyle>
            <a:lvl1pPr>
              <a:defRPr sz="1200">
                <a:latin typeface="Arial" charset="0"/>
              </a:defRPr>
            </a:lvl1pPr>
          </a:lstStyle>
          <a:p>
            <a:pPr>
              <a:defRPr/>
            </a:pPr>
            <a:endParaRPr lang="en-US" dirty="0"/>
          </a:p>
        </p:txBody>
      </p:sp>
      <p:sp>
        <p:nvSpPr>
          <p:cNvPr id="336903" name="Rectangle 7"/>
          <p:cNvSpPr>
            <a:spLocks noGrp="1" noChangeArrowheads="1"/>
          </p:cNvSpPr>
          <p:nvPr>
            <p:ph type="sldNum" sz="quarter" idx="5"/>
          </p:nvPr>
        </p:nvSpPr>
        <p:spPr bwMode="auto">
          <a:xfrm>
            <a:off x="4014463" y="8926783"/>
            <a:ext cx="3088033" cy="461728"/>
          </a:xfrm>
          <a:prstGeom prst="rect">
            <a:avLst/>
          </a:prstGeom>
          <a:noFill/>
          <a:ln>
            <a:noFill/>
          </a:ln>
          <a:effectLst/>
        </p:spPr>
        <p:txBody>
          <a:bodyPr vert="horz" wrap="square" lIns="92729" tIns="46364" rIns="92729" bIns="46364" numCol="1" anchor="b" anchorCtr="0" compatLnSpc="1">
            <a:prstTxWarp prst="textNoShape">
              <a:avLst/>
            </a:prstTxWarp>
          </a:bodyPr>
          <a:lstStyle>
            <a:lvl1pPr algn="r">
              <a:defRPr sz="1200">
                <a:latin typeface="Arial" charset="0"/>
              </a:defRPr>
            </a:lvl1pPr>
          </a:lstStyle>
          <a:p>
            <a:pPr>
              <a:defRPr/>
            </a:pPr>
            <a:fld id="{ABC856FD-D9D1-4CB5-8CEB-D0E8B0F62D2F}" type="slidenum">
              <a:rPr lang="en-US"/>
              <a:pPr>
                <a:defRPr/>
              </a:pPr>
              <a:t>‹#›</a:t>
            </a:fld>
            <a:endParaRPr lang="en-US" dirty="0"/>
          </a:p>
        </p:txBody>
      </p:sp>
    </p:spTree>
    <p:extLst>
      <p:ext uri="{BB962C8B-B14F-4D97-AF65-F5344CB8AC3E}">
        <p14:creationId xmlns:p14="http://schemas.microsoft.com/office/powerpoint/2010/main" val="12257433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6346"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691"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6903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5381"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1728" algn="l" defTabSz="912691" rtl="0" eaLnBrk="1" latinLnBrk="0" hangingPunct="1">
      <a:defRPr sz="1200" kern="1200">
        <a:solidFill>
          <a:schemeClr val="tx1"/>
        </a:solidFill>
        <a:latin typeface="+mn-lt"/>
        <a:ea typeface="+mn-ea"/>
        <a:cs typeface="+mn-cs"/>
      </a:defRPr>
    </a:lvl6pPr>
    <a:lvl7pPr marL="2738071" algn="l" defTabSz="912691" rtl="0" eaLnBrk="1" latinLnBrk="0" hangingPunct="1">
      <a:defRPr sz="1200" kern="1200">
        <a:solidFill>
          <a:schemeClr val="tx1"/>
        </a:solidFill>
        <a:latin typeface="+mn-lt"/>
        <a:ea typeface="+mn-ea"/>
        <a:cs typeface="+mn-cs"/>
      </a:defRPr>
    </a:lvl7pPr>
    <a:lvl8pPr marL="3194416" algn="l" defTabSz="912691" rtl="0" eaLnBrk="1" latinLnBrk="0" hangingPunct="1">
      <a:defRPr sz="1200" kern="1200">
        <a:solidFill>
          <a:schemeClr val="tx1"/>
        </a:solidFill>
        <a:latin typeface="+mn-lt"/>
        <a:ea typeface="+mn-ea"/>
        <a:cs typeface="+mn-cs"/>
      </a:defRPr>
    </a:lvl8pPr>
    <a:lvl9pPr marL="3650761" algn="l" defTabSz="9126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Department of Commerce, National Travel &amp; Tourism Office (NTTO) have been tracking international travelers to and from the U.S. for decades. It has six complementary and inter-connected research programs that provide key market intelligence on  non-resident international travelers and U.S. residents who travel abroad.  If you would like to learn more about these programs, please visit the NTTO website.  A link is provided in the last slide of this presentation.  </a:t>
            </a:r>
          </a:p>
          <a:p>
            <a:endParaRPr lang="en-US" dirty="0"/>
          </a:p>
          <a:p>
            <a:r>
              <a:rPr lang="en-US" dirty="0"/>
              <a:t>CIC Research, Inc. out of San Diego has been the vendor Commerce has used in two of their programs and both of these programs along with another international research program will be discussed in this presentation.  </a:t>
            </a:r>
          </a:p>
          <a:p>
            <a:endParaRPr lang="en-US" dirty="0"/>
          </a:p>
          <a:p>
            <a:r>
              <a:rPr lang="en-US" dirty="0"/>
              <a:t>Traditionally, the U.S. government, airlines, state and city tourism offices have been the major users of this data.  One sector we hope that has potential as another user are international airports.  </a:t>
            </a:r>
          </a:p>
          <a:p>
            <a:endParaRPr lang="en-US" dirty="0"/>
          </a:p>
          <a:p>
            <a:r>
              <a:rPr lang="en-US" dirty="0"/>
              <a:t>In 2020, we talked to a number of airports, airport consultants and then worked to develop a new report based upon the NTTO Survey of  International Air Travelers.  </a:t>
            </a:r>
          </a:p>
          <a:p>
            <a:endParaRPr lang="en-US" dirty="0"/>
          </a:p>
          <a:p>
            <a:r>
              <a:rPr lang="en-US" dirty="0"/>
              <a:t>Please continue to review the slides and talking points for this presentation to learn more.   </a:t>
            </a:r>
          </a:p>
        </p:txBody>
      </p:sp>
      <p:sp>
        <p:nvSpPr>
          <p:cNvPr id="4" name="Slide Number Placeholder 3"/>
          <p:cNvSpPr>
            <a:spLocks noGrp="1"/>
          </p:cNvSpPr>
          <p:nvPr>
            <p:ph type="sldNum" sz="quarter" idx="5"/>
          </p:nvPr>
        </p:nvSpPr>
        <p:spPr/>
        <p:txBody>
          <a:bodyPr/>
          <a:lstStyle/>
          <a:p>
            <a:pPr>
              <a:defRPr/>
            </a:pPr>
            <a:fld id="{ABC856FD-D9D1-4CB5-8CEB-D0E8B0F62D2F}" type="slidenum">
              <a:rPr lang="en-US" smtClean="0"/>
              <a:pPr>
                <a:defRPr/>
              </a:pPr>
              <a:t>0</a:t>
            </a:fld>
            <a:endParaRPr lang="en-US" dirty="0"/>
          </a:p>
        </p:txBody>
      </p:sp>
    </p:spTree>
    <p:extLst>
      <p:ext uri="{BB962C8B-B14F-4D97-AF65-F5344CB8AC3E}">
        <p14:creationId xmlns:p14="http://schemas.microsoft.com/office/powerpoint/2010/main" val="1132495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2150"/>
            <a:ext cx="4200525" cy="3200400"/>
          </a:xfrm>
        </p:spPr>
      </p:sp>
      <p:sp>
        <p:nvSpPr>
          <p:cNvPr id="3" name="Notes Placeholder 2"/>
          <p:cNvSpPr>
            <a:spLocks noGrp="1"/>
          </p:cNvSpPr>
          <p:nvPr>
            <p:ph type="body" idx="1"/>
          </p:nvPr>
        </p:nvSpPr>
        <p:spPr>
          <a:xfrm>
            <a:off x="926414" y="3963506"/>
            <a:ext cx="5249655" cy="4424590"/>
          </a:xfrm>
        </p:spPr>
        <p:txBody>
          <a:bodyPr/>
          <a:lstStyle/>
          <a:p>
            <a:r>
              <a:rPr lang="en-US" dirty="0"/>
              <a:t>International travelers are very mobile when on their trips and while they fly from port to port, once they land, they use multiple modes of transport to get around.  </a:t>
            </a:r>
          </a:p>
          <a:p>
            <a:endParaRPr lang="en-US" dirty="0"/>
          </a:p>
          <a:p>
            <a:r>
              <a:rPr lang="en-US" dirty="0"/>
              <a:t>Having access to a company or private auto is the top mode of transport.</a:t>
            </a:r>
          </a:p>
          <a:p>
            <a:endParaRPr lang="en-US" dirty="0"/>
          </a:p>
          <a:p>
            <a:r>
              <a:rPr lang="en-US" dirty="0"/>
              <a:t>But for overseas travelers, city subways/buses/trams and rented autos rank second  whereas U.S. residents are more likely to hop on an additional flight to move between cities.  </a:t>
            </a:r>
          </a:p>
          <a:p>
            <a:endParaRPr lang="en-US" dirty="0"/>
          </a:p>
          <a:p>
            <a:r>
              <a:rPr lang="en-US" dirty="0"/>
              <a:t>Look at the huge difference between the use of rental cars and rail between cities which is used far more by U.S. residents whereas the rental car is far more used by overseas travelers.  </a:t>
            </a:r>
          </a:p>
          <a:p>
            <a:endParaRPr lang="en-US" dirty="0"/>
          </a:p>
          <a:p>
            <a:r>
              <a:rPr lang="en-US" dirty="0"/>
              <a:t>For the overseas travelers the top modes of transport could be transportation partners for US airports as travelers move about the country once they use your airport.  </a:t>
            </a:r>
          </a:p>
          <a:p>
            <a:endParaRPr lang="en-US" dirty="0"/>
          </a:p>
          <a:p>
            <a:r>
              <a:rPr lang="en-US" dirty="0"/>
              <a:t>For U.S. residents, their modes of transport may be of less interest to you, but when you are looking at the true origin and destinations of these travelers the difference modes of transport do have am impact on where they ultimately go.  </a:t>
            </a:r>
          </a:p>
        </p:txBody>
      </p:sp>
      <p:sp>
        <p:nvSpPr>
          <p:cNvPr id="4" name="Slide Number Placeholder 3"/>
          <p:cNvSpPr>
            <a:spLocks noGrp="1"/>
          </p:cNvSpPr>
          <p:nvPr>
            <p:ph type="sldNum" sz="quarter" idx="5"/>
          </p:nvPr>
        </p:nvSpPr>
        <p:spPr/>
        <p:txBody>
          <a:bodyPr/>
          <a:lstStyle/>
          <a:p>
            <a:pPr>
              <a:defRPr/>
            </a:pPr>
            <a:fld id="{ABC856FD-D9D1-4CB5-8CEB-D0E8B0F62D2F}" type="slidenum">
              <a:rPr lang="en-US" smtClean="0"/>
              <a:pPr>
                <a:defRPr/>
              </a:pPr>
              <a:t>9</a:t>
            </a:fld>
            <a:endParaRPr lang="en-US" dirty="0"/>
          </a:p>
        </p:txBody>
      </p:sp>
    </p:spTree>
    <p:extLst>
      <p:ext uri="{BB962C8B-B14F-4D97-AF65-F5344CB8AC3E}">
        <p14:creationId xmlns:p14="http://schemas.microsoft.com/office/powerpoint/2010/main" val="653425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0313" y="692150"/>
            <a:ext cx="4078287" cy="3108325"/>
          </a:xfrm>
        </p:spPr>
      </p:sp>
      <p:sp>
        <p:nvSpPr>
          <p:cNvPr id="3" name="Notes Placeholder 2"/>
          <p:cNvSpPr>
            <a:spLocks noGrp="1"/>
          </p:cNvSpPr>
          <p:nvPr>
            <p:ph type="body" idx="1"/>
          </p:nvPr>
        </p:nvSpPr>
        <p:spPr>
          <a:xfrm>
            <a:off x="926414" y="3829394"/>
            <a:ext cx="5249655" cy="4668430"/>
          </a:xfrm>
        </p:spPr>
        <p:txBody>
          <a:bodyPr/>
          <a:lstStyle/>
          <a:p>
            <a:r>
              <a:rPr lang="en-US" dirty="0"/>
              <a:t>Speaking of were visitors go, this is one area that we hope will be of interest to airports.  We know they use air traffic data, modeling and other analyses to develop the origin and destinations or catchment areas of an airport.  </a:t>
            </a:r>
          </a:p>
          <a:p>
            <a:endParaRPr lang="en-US" sz="1000" dirty="0"/>
          </a:p>
          <a:p>
            <a:r>
              <a:rPr lang="en-US" dirty="0"/>
              <a:t>While it may work for the domestic market, the international market is bit different.  You saw how mobile travelers are on their international trips.  Catchment areas or origin-destination is a bit more expanded because travelers are funneled to their arrival or departure airport and then can take other modes of transport to get to the destinations or origin of their international trip.  </a:t>
            </a:r>
          </a:p>
          <a:p>
            <a:endParaRPr lang="en-US" sz="1000" dirty="0"/>
          </a:p>
          <a:p>
            <a:r>
              <a:rPr lang="en-US" dirty="0"/>
              <a:t>The NTTO asks for the port-to-port data, their state, city and country of residence and then were do they visit.  </a:t>
            </a:r>
          </a:p>
          <a:p>
            <a:endParaRPr lang="en-US" sz="1000" dirty="0"/>
          </a:p>
          <a:p>
            <a:r>
              <a:rPr lang="en-US" dirty="0"/>
              <a:t>Here you can see the top 10 countries of origin for overseas visitors to the U.S. in 2019.  Of the top 10, China, Brazil and India generated fewer travelers to the U.S. in 2019 than in 2018.  </a:t>
            </a:r>
          </a:p>
          <a:p>
            <a:endParaRPr lang="en-US" sz="1000" dirty="0"/>
          </a:p>
          <a:p>
            <a:r>
              <a:rPr lang="en-US" dirty="0"/>
              <a:t>Japan and India posted the top growth.  Within the custom airport report 9 regions are broken out and over 50 countries are shown.  </a:t>
            </a:r>
          </a:p>
          <a:p>
            <a:endParaRPr lang="en-US" sz="1000" dirty="0"/>
          </a:p>
          <a:p>
            <a:r>
              <a:rPr lang="en-US" dirty="0">
                <a:solidFill>
                  <a:srgbClr val="000000"/>
                </a:solidFill>
              </a:rPr>
              <a:t>If you recall in slide 3 we mentioned your top 5 total air traffic markets.  If you were to obtain the APIS data and compare it to where traveler actually live who used  all U.S. airports, you will see significant differences.</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ABC856FD-D9D1-4CB5-8CEB-D0E8B0F62D2F}" type="slidenum">
              <a:rPr lang="en-US" smtClean="0"/>
              <a:pPr>
                <a:defRPr/>
              </a:pPr>
              <a:t>10</a:t>
            </a:fld>
            <a:endParaRPr lang="en-US" dirty="0"/>
          </a:p>
        </p:txBody>
      </p:sp>
    </p:spTree>
    <p:extLst>
      <p:ext uri="{BB962C8B-B14F-4D97-AF65-F5344CB8AC3E}">
        <p14:creationId xmlns:p14="http://schemas.microsoft.com/office/powerpoint/2010/main" val="3436585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2150"/>
            <a:ext cx="4200525" cy="3200400"/>
          </a:xfrm>
        </p:spPr>
      </p:sp>
      <p:sp>
        <p:nvSpPr>
          <p:cNvPr id="3" name="Notes Placeholder 2"/>
          <p:cNvSpPr>
            <a:spLocks noGrp="1"/>
          </p:cNvSpPr>
          <p:nvPr>
            <p:ph type="body" idx="1"/>
          </p:nvPr>
        </p:nvSpPr>
        <p:spPr>
          <a:xfrm>
            <a:off x="926414" y="4036658"/>
            <a:ext cx="5249655" cy="4461166"/>
          </a:xfrm>
        </p:spPr>
        <p:txBody>
          <a:bodyPr/>
          <a:lstStyle/>
          <a:p>
            <a:r>
              <a:rPr lang="en-US" dirty="0"/>
              <a:t>For U.S. residents going overseas, the visitation estimates are based upon the weighted port-to-port data and the response by the travelers surveyed to state which countries they visited on their international trip.  </a:t>
            </a:r>
          </a:p>
          <a:p>
            <a:endParaRPr lang="en-US" dirty="0"/>
          </a:p>
          <a:p>
            <a:r>
              <a:rPr lang="en-US" dirty="0"/>
              <a:t>Here you can see the top 10.  The U.K. is the top market with just under 9% of the total U.S. outbound visitors to overseas destinations in 2019.  The remaining top 10 countries market share was between 3.0% and 7.1%.  </a:t>
            </a:r>
          </a:p>
          <a:p>
            <a:endParaRPr lang="en-US" dirty="0"/>
          </a:p>
          <a:p>
            <a:r>
              <a:rPr lang="en-US" dirty="0"/>
              <a:t>The top 3 all saw more than 3 million visitors and in reality, India &amp; the Bahamas were also tied for the 10</a:t>
            </a:r>
            <a:r>
              <a:rPr lang="en-US" baseline="30000" dirty="0"/>
              <a:t>th</a:t>
            </a:r>
            <a:r>
              <a:rPr lang="en-US" dirty="0"/>
              <a:t> spot.  Only Germany and China posted declines in 2019 and  Spain, Jamaica, &amp; Japan all posted double-digit increasers over 2018.  </a:t>
            </a:r>
          </a:p>
          <a:p>
            <a:endParaRPr lang="en-US" dirty="0"/>
          </a:p>
          <a:p>
            <a:r>
              <a:rPr lang="en-US" dirty="0"/>
              <a:t>The NTTO breaks out 8 world regional estimates and over 80 countries.  In 2019, there were 37 countries with at least a 1% share of the U.S. resident to overseas market.  </a:t>
            </a:r>
          </a:p>
          <a:p>
            <a:endParaRPr lang="en-US" dirty="0"/>
          </a:p>
          <a:p>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If you recall from slide  when we talked about the top 5 overseas markets for total traffic, well in the APIS data you can look at the air traffic for U.S. citizens and it shows volume of travelers on flights from all U.S. airports as well. You will see a lot more traffic than visits as travelers used the country’s airport to go some place else.  </a:t>
            </a:r>
          </a:p>
          <a:p>
            <a:endParaRPr lang="en-US" dirty="0"/>
          </a:p>
        </p:txBody>
      </p:sp>
      <p:sp>
        <p:nvSpPr>
          <p:cNvPr id="4" name="Slide Number Placeholder 3"/>
          <p:cNvSpPr>
            <a:spLocks noGrp="1"/>
          </p:cNvSpPr>
          <p:nvPr>
            <p:ph type="sldNum" sz="quarter" idx="5"/>
          </p:nvPr>
        </p:nvSpPr>
        <p:spPr/>
        <p:txBody>
          <a:bodyPr/>
          <a:lstStyle/>
          <a:p>
            <a:pPr>
              <a:defRPr/>
            </a:pPr>
            <a:fld id="{ABC856FD-D9D1-4CB5-8CEB-D0E8B0F62D2F}" type="slidenum">
              <a:rPr lang="en-US" smtClean="0"/>
              <a:pPr>
                <a:defRPr/>
              </a:pPr>
              <a:t>11</a:t>
            </a:fld>
            <a:endParaRPr lang="en-US" dirty="0"/>
          </a:p>
        </p:txBody>
      </p:sp>
    </p:spTree>
    <p:extLst>
      <p:ext uri="{BB962C8B-B14F-4D97-AF65-F5344CB8AC3E}">
        <p14:creationId xmlns:p14="http://schemas.microsoft.com/office/powerpoint/2010/main" val="265759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the survey, the NTTO asks what is the state and city of origin of U.S. travelers.  All 50 states and 3 territories are shown in the report.  </a:t>
            </a:r>
          </a:p>
          <a:p>
            <a:endParaRPr lang="en-US" dirty="0"/>
          </a:p>
          <a:p>
            <a:r>
              <a:rPr lang="en-US" dirty="0"/>
              <a:t>State of Origin estimates are also the weighted results of the surveys collected based upon the weights from the port of departure.  </a:t>
            </a:r>
          </a:p>
          <a:p>
            <a:endParaRPr lang="en-US" dirty="0"/>
          </a:p>
          <a:p>
            <a:r>
              <a:rPr lang="en-US" dirty="0"/>
              <a:t>In 2019, 6 of the top 10 states posted double digit increases whereas 3 states posted declines as origin markets for U.S. outbound travel.  </a:t>
            </a:r>
          </a:p>
          <a:p>
            <a:endParaRPr lang="en-US" dirty="0"/>
          </a:p>
          <a:p>
            <a:r>
              <a:rPr lang="en-US" dirty="0"/>
              <a:t>You can see the dominance of California with 14% of the total outbound market, and then there is the sloping distribution of the top 10 states.  Georgia’s market share was 2.9% and from the U.S. there were 23 states with at least a 1% share of the U.S. resident outbound market.  </a:t>
            </a:r>
          </a:p>
        </p:txBody>
      </p:sp>
      <p:sp>
        <p:nvSpPr>
          <p:cNvPr id="4" name="Slide Number Placeholder 3"/>
          <p:cNvSpPr>
            <a:spLocks noGrp="1"/>
          </p:cNvSpPr>
          <p:nvPr>
            <p:ph type="sldNum" sz="quarter" idx="5"/>
          </p:nvPr>
        </p:nvSpPr>
        <p:spPr/>
        <p:txBody>
          <a:bodyPr/>
          <a:lstStyle/>
          <a:p>
            <a:pPr>
              <a:defRPr/>
            </a:pPr>
            <a:fld id="{ABC856FD-D9D1-4CB5-8CEB-D0E8B0F62D2F}" type="slidenum">
              <a:rPr lang="en-US" smtClean="0"/>
              <a:pPr>
                <a:defRPr/>
              </a:pPr>
              <a:t>12</a:t>
            </a:fld>
            <a:endParaRPr lang="en-US" dirty="0"/>
          </a:p>
        </p:txBody>
      </p:sp>
    </p:spTree>
    <p:extLst>
      <p:ext uri="{BB962C8B-B14F-4D97-AF65-F5344CB8AC3E}">
        <p14:creationId xmlns:p14="http://schemas.microsoft.com/office/powerpoint/2010/main" val="2013052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City estimates are developed in the same way.</a:t>
            </a:r>
          </a:p>
          <a:p>
            <a:endParaRPr lang="en-US" dirty="0"/>
          </a:p>
          <a:p>
            <a:r>
              <a:rPr lang="en-US" dirty="0"/>
              <a:t>Here you can see the dominance of New York City, but it only has only a 7% share of the total outbound market.   Los Angeles comes in second at over 4%.  </a:t>
            </a:r>
          </a:p>
          <a:p>
            <a:endParaRPr lang="en-US" dirty="0"/>
          </a:p>
          <a:p>
            <a:r>
              <a:rPr lang="en-US" dirty="0"/>
              <a:t>Among the top 10 in 2019, 5 cities saw double-digit increases and 2 cities posted declines.  Boston’s share of the U.S. resident to overseas market was 1.8%.  In 2019, there were 23 cities with at least a 1% share of the U.S. outbound market.  </a:t>
            </a:r>
          </a:p>
          <a:p>
            <a:endParaRPr lang="en-US" dirty="0"/>
          </a:p>
          <a:p>
            <a:r>
              <a:rPr lang="en-US" dirty="0"/>
              <a:t>Within the report over 80 cities are listed and estimates are provided for each of them.  Breakouts can also be developed by world region, country or selected variables like purpose of trip, first time travelers or others.  </a:t>
            </a:r>
          </a:p>
          <a:p>
            <a:endParaRPr lang="en-US" dirty="0"/>
          </a:p>
          <a:p>
            <a:r>
              <a:rPr lang="en-US" dirty="0"/>
              <a:t>If you go to the report you will see examples for all overseas, Europe, and then breakouts for main purpose of trip business &amp; convention or leisure &amp; VFR travelers.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ABC856FD-D9D1-4CB5-8CEB-D0E8B0F62D2F}" type="slidenum">
              <a:rPr lang="en-US" smtClean="0"/>
              <a:pPr>
                <a:defRPr/>
              </a:pPr>
              <a:t>13</a:t>
            </a:fld>
            <a:endParaRPr lang="en-US" dirty="0"/>
          </a:p>
        </p:txBody>
      </p:sp>
    </p:spTree>
    <p:extLst>
      <p:ext uri="{BB962C8B-B14F-4D97-AF65-F5344CB8AC3E}">
        <p14:creationId xmlns:p14="http://schemas.microsoft.com/office/powerpoint/2010/main" val="2013301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the top 10 states and territories visited by overseas travelers.   There are 3 states that dominate:  New York (26%), Florida (24%), and California ranked third with 20% of all overseas visitors.   Arizona had a 3% share of visits.  </a:t>
            </a:r>
          </a:p>
          <a:p>
            <a:endParaRPr lang="en-US" dirty="0"/>
          </a:p>
          <a:p>
            <a:r>
              <a:rPr lang="en-US" dirty="0"/>
              <a:t>The overseas visitation estimates are generated by using the survey sample in 2019 for overseas travelers that visited each state multiplied by the survey weights for each port of entry, so the survey results represent the travel population.  </a:t>
            </a:r>
          </a:p>
          <a:p>
            <a:endParaRPr lang="en-US" dirty="0"/>
          </a:p>
          <a:p>
            <a:r>
              <a:rPr lang="en-US" dirty="0"/>
              <a:t>There are estimates for all 50 states and 3 US territories within the system.  Only 4 of the top 10 states or territories posted increases in oversees visitors in 2019 (FL, HI, GU, &amp; AZ).  </a:t>
            </a:r>
          </a:p>
          <a:p>
            <a:endParaRPr lang="en-US" dirty="0"/>
          </a:p>
          <a:p>
            <a:r>
              <a:rPr lang="en-US" dirty="0"/>
              <a:t>The overseas estimates are the sum of the regional and county visitation estimates also available from the system.  </a:t>
            </a:r>
          </a:p>
        </p:txBody>
      </p:sp>
      <p:sp>
        <p:nvSpPr>
          <p:cNvPr id="4" name="Slide Number Placeholder 3"/>
          <p:cNvSpPr>
            <a:spLocks noGrp="1"/>
          </p:cNvSpPr>
          <p:nvPr>
            <p:ph type="sldNum" sz="quarter" idx="5"/>
          </p:nvPr>
        </p:nvSpPr>
        <p:spPr/>
        <p:txBody>
          <a:bodyPr/>
          <a:lstStyle/>
          <a:p>
            <a:pPr>
              <a:defRPr/>
            </a:pPr>
            <a:fld id="{ABC856FD-D9D1-4CB5-8CEB-D0E8B0F62D2F}" type="slidenum">
              <a:rPr lang="en-US" smtClean="0"/>
              <a:pPr>
                <a:defRPr/>
              </a:pPr>
              <a:t>14</a:t>
            </a:fld>
            <a:endParaRPr lang="en-US" dirty="0"/>
          </a:p>
        </p:txBody>
      </p:sp>
    </p:spTree>
    <p:extLst>
      <p:ext uri="{BB962C8B-B14F-4D97-AF65-F5344CB8AC3E}">
        <p14:creationId xmlns:p14="http://schemas.microsoft.com/office/powerpoint/2010/main" val="3070220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looking at the top cities visited you can see the domination of New York City.  It holds over a 25% share of all overseas travelers in 2019.  Chicago had nearly a 4% share.  There were 23 cities with at least a 1% share of visits.  </a:t>
            </a:r>
          </a:p>
          <a:p>
            <a:endParaRPr lang="en-US" dirty="0"/>
          </a:p>
          <a:p>
            <a:r>
              <a:rPr lang="en-US" dirty="0"/>
              <a:t>The next 3 top cities all generated over 11.5% of the visitors.  Estimates are developed for nearly 90 U.S. cities.  </a:t>
            </a:r>
          </a:p>
          <a:p>
            <a:endParaRPr lang="en-US" dirty="0"/>
          </a:p>
          <a:p>
            <a:r>
              <a:rPr lang="en-US" dirty="0"/>
              <a:t>In 2019 only 3 of the top 10 cities posted increases in overseas visitors (Miami, Orlando &amp; Honolulu).  </a:t>
            </a:r>
          </a:p>
          <a:p>
            <a:endParaRPr lang="en-US" dirty="0"/>
          </a:p>
          <a:p>
            <a:r>
              <a:rPr lang="en-US" dirty="0"/>
              <a:t>The reasons for the declines can be explained by the traveler characteristics data.  In 2019, the share of travelers visiting only one state increased while the number of nights declined slightly.  Shifts in travelers who used one port of entry and then visited different cities between the two years, 6 of the top 7 modes of transport used between 2018 and 2019 were down as well.  All told, the results meant fewer overseas visitors for most top cities.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ABC856FD-D9D1-4CB5-8CEB-D0E8B0F62D2F}" type="slidenum">
              <a:rPr lang="en-US" smtClean="0"/>
              <a:pPr>
                <a:defRPr/>
              </a:pPr>
              <a:t>15</a:t>
            </a:fld>
            <a:endParaRPr lang="en-US" dirty="0"/>
          </a:p>
        </p:txBody>
      </p:sp>
    </p:spTree>
    <p:extLst>
      <p:ext uri="{BB962C8B-B14F-4D97-AF65-F5344CB8AC3E}">
        <p14:creationId xmlns:p14="http://schemas.microsoft.com/office/powerpoint/2010/main" val="66983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2150"/>
            <a:ext cx="4200525" cy="3200400"/>
          </a:xfrm>
        </p:spPr>
      </p:sp>
      <p:sp>
        <p:nvSpPr>
          <p:cNvPr id="3" name="Notes Placeholder 2"/>
          <p:cNvSpPr>
            <a:spLocks noGrp="1"/>
          </p:cNvSpPr>
          <p:nvPr>
            <p:ph type="body" idx="1"/>
          </p:nvPr>
        </p:nvSpPr>
        <p:spPr>
          <a:xfrm>
            <a:off x="926414" y="3951314"/>
            <a:ext cx="5249655" cy="4424590"/>
          </a:xfrm>
        </p:spPr>
        <p:txBody>
          <a:bodyPr/>
          <a:lstStyle/>
          <a:p>
            <a:r>
              <a:rPr lang="en-US" dirty="0"/>
              <a:t>In looking at all travelers who use your airport and not being able to break down the difference between overseas visitors and U.S. travelers could have you making decisions about your travelers that may not optimize your marketing &amp; planning efforts.  </a:t>
            </a:r>
          </a:p>
          <a:p>
            <a:endParaRPr lang="en-US" sz="1000" dirty="0"/>
          </a:p>
          <a:p>
            <a:r>
              <a:rPr lang="en-US" dirty="0"/>
              <a:t>On the far right is the profile of all overseas travelers.  Then, on the far left is a profile of overseas visitors compared to U.S. residents.  While you will find similarities it is the differences that can help you hone you marketing and planning efforts.  </a:t>
            </a:r>
          </a:p>
          <a:p>
            <a:endParaRPr lang="en-US" sz="1000" dirty="0"/>
          </a:p>
          <a:p>
            <a:r>
              <a:rPr lang="en-US" dirty="0"/>
              <a:t>In looking at the main purpose of trip, you can see no change between the 2 travel populations on a vacation trip, but when you look at travelers who visit friends and relatives it is far more dominated by U.S. travelers whereas business is higher for overseas visitors.  So, working with your businesses in your destination is a bit more important for the overseas visitors whereas educating the people who U.SA. Travelers visit about your destination would be more important for them.  </a:t>
            </a:r>
          </a:p>
          <a:p>
            <a:endParaRPr lang="en-US" sz="1000" dirty="0"/>
          </a:p>
          <a:p>
            <a:r>
              <a:rPr lang="en-US" dirty="0"/>
              <a:t>In looking at the travel party, U.S. travelers tend to travel with their spouse/partner a bit more than overseas travelers who tend to travel more with family &amp; relatives. </a:t>
            </a:r>
          </a:p>
          <a:p>
            <a:r>
              <a:rPr lang="en-US" sz="1000" dirty="0"/>
              <a:t> </a:t>
            </a:r>
          </a:p>
          <a:p>
            <a:r>
              <a:rPr lang="en-US" dirty="0"/>
              <a:t>Overseas visitors tend to stay longer and spend a but more meaning a bigger economic impact from them rather than U.S. residents.  </a:t>
            </a:r>
          </a:p>
        </p:txBody>
      </p:sp>
      <p:sp>
        <p:nvSpPr>
          <p:cNvPr id="4" name="Slide Number Placeholder 3"/>
          <p:cNvSpPr>
            <a:spLocks noGrp="1"/>
          </p:cNvSpPr>
          <p:nvPr>
            <p:ph type="sldNum" sz="quarter" idx="5"/>
          </p:nvPr>
        </p:nvSpPr>
        <p:spPr/>
        <p:txBody>
          <a:bodyPr/>
          <a:lstStyle/>
          <a:p>
            <a:pPr>
              <a:defRPr/>
            </a:pPr>
            <a:fld id="{ABC856FD-D9D1-4CB5-8CEB-D0E8B0F62D2F}" type="slidenum">
              <a:rPr lang="en-US" smtClean="0"/>
              <a:pPr>
                <a:defRPr/>
              </a:pPr>
              <a:t>16</a:t>
            </a:fld>
            <a:endParaRPr lang="en-US" dirty="0"/>
          </a:p>
        </p:txBody>
      </p:sp>
    </p:spTree>
    <p:extLst>
      <p:ext uri="{BB962C8B-B14F-4D97-AF65-F5344CB8AC3E}">
        <p14:creationId xmlns:p14="http://schemas.microsoft.com/office/powerpoint/2010/main" val="453573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should be no surprise that U.S. travelers tend to fly US carriers whereas overseas visitors tend to fly foreign flag carriers but now you know the dramatic differences between the two.  So, if you are looking to cater more to overseas visitors at your airport you may need more foreign flag carriers to do so.  </a:t>
            </a:r>
          </a:p>
          <a:p>
            <a:endParaRPr lang="en-US" dirty="0"/>
          </a:p>
          <a:p>
            <a:r>
              <a:rPr lang="en-US" dirty="0"/>
              <a:t>In looking at the top 3 reasons for selecting their departures airline, you see slight differences.  Using the wording of convenient schedules may help you a bit more with U.S. residents whereas using non-stop flights may help you more with overseas visitors.  </a:t>
            </a:r>
          </a:p>
          <a:p>
            <a:endParaRPr lang="en-US" dirty="0"/>
          </a:p>
          <a:p>
            <a:r>
              <a:rPr lang="en-US" dirty="0"/>
              <a:t>Most airlines are looking to have the premium passengers onboard their flight and you can see that overseas travelers tend to fly coach whereas U.S. travelers are in the premium economy seats at a slightly higher rate.  </a:t>
            </a:r>
          </a:p>
          <a:p>
            <a:endParaRPr lang="en-US" dirty="0"/>
          </a:p>
          <a:p>
            <a:r>
              <a:rPr lang="en-US" dirty="0"/>
              <a:t>Again, you will could also look at this by world region, country and other traveler characteristics like purpose of trip to further look at differences between the 2 traveler populations.  </a:t>
            </a:r>
          </a:p>
        </p:txBody>
      </p:sp>
      <p:sp>
        <p:nvSpPr>
          <p:cNvPr id="4" name="Slide Number Placeholder 3"/>
          <p:cNvSpPr>
            <a:spLocks noGrp="1"/>
          </p:cNvSpPr>
          <p:nvPr>
            <p:ph type="sldNum" sz="quarter" idx="5"/>
          </p:nvPr>
        </p:nvSpPr>
        <p:spPr/>
        <p:txBody>
          <a:bodyPr/>
          <a:lstStyle/>
          <a:p>
            <a:pPr>
              <a:defRPr/>
            </a:pPr>
            <a:fld id="{ABC856FD-D9D1-4CB5-8CEB-D0E8B0F62D2F}" type="slidenum">
              <a:rPr lang="en-US" smtClean="0"/>
              <a:pPr>
                <a:defRPr/>
              </a:pPr>
              <a:t>17</a:t>
            </a:fld>
            <a:endParaRPr lang="en-US" dirty="0"/>
          </a:p>
        </p:txBody>
      </p:sp>
    </p:spTree>
    <p:extLst>
      <p:ext uri="{BB962C8B-B14F-4D97-AF65-F5344CB8AC3E}">
        <p14:creationId xmlns:p14="http://schemas.microsoft.com/office/powerpoint/2010/main" val="2502084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even some significant differences in the demographics of the two travel populations who use your airports.  </a:t>
            </a:r>
          </a:p>
          <a:p>
            <a:endParaRPr lang="en-US" dirty="0"/>
          </a:p>
          <a:p>
            <a:r>
              <a:rPr lang="en-US" dirty="0"/>
              <a:t>Overseas visitors have more male travelers whereas U.S. residents have more female travelers.  Plus, the age for U.S. residents is 4-5 years older than that for overseas visitors.  Within the tables, you will see shares for different age bands of these two types of travelers.  </a:t>
            </a:r>
          </a:p>
          <a:p>
            <a:endParaRPr lang="en-US" dirty="0"/>
          </a:p>
          <a:p>
            <a:r>
              <a:rPr lang="en-US" dirty="0"/>
              <a:t>Plus, look at the huge difference in the average household incomes for the two travel populations.  Within the tables, there are also income bands you can review as well.  </a:t>
            </a:r>
          </a:p>
          <a:p>
            <a:endParaRPr lang="en-US" dirty="0"/>
          </a:p>
          <a:p>
            <a:r>
              <a:rPr lang="en-US" dirty="0"/>
              <a:t>Overseas travelers are nearly 4 times more likely to be a first-time traveler than U.S. residents meaning these visitors will most likely need more information from you.  </a:t>
            </a:r>
          </a:p>
          <a:p>
            <a:endParaRPr lang="en-US" dirty="0"/>
          </a:p>
          <a:p>
            <a:r>
              <a:rPr lang="en-US" dirty="0"/>
              <a:t>U.S. travelers are also more likely to take more overseas trips than overseas visitors but, even for the overseas visitors the average is 1.8 trips in 12 months.  </a:t>
            </a:r>
          </a:p>
        </p:txBody>
      </p:sp>
      <p:sp>
        <p:nvSpPr>
          <p:cNvPr id="4" name="Slide Number Placeholder 3"/>
          <p:cNvSpPr>
            <a:spLocks noGrp="1"/>
          </p:cNvSpPr>
          <p:nvPr>
            <p:ph type="sldNum" sz="quarter" idx="5"/>
          </p:nvPr>
        </p:nvSpPr>
        <p:spPr/>
        <p:txBody>
          <a:bodyPr/>
          <a:lstStyle/>
          <a:p>
            <a:pPr>
              <a:defRPr/>
            </a:pPr>
            <a:fld id="{ABC856FD-D9D1-4CB5-8CEB-D0E8B0F62D2F}" type="slidenum">
              <a:rPr lang="en-US" smtClean="0"/>
              <a:pPr>
                <a:defRPr/>
              </a:pPr>
              <a:t>18</a:t>
            </a:fld>
            <a:endParaRPr lang="en-US" dirty="0"/>
          </a:p>
        </p:txBody>
      </p:sp>
    </p:spTree>
    <p:extLst>
      <p:ext uri="{BB962C8B-B14F-4D97-AF65-F5344CB8AC3E}">
        <p14:creationId xmlns:p14="http://schemas.microsoft.com/office/powerpoint/2010/main" val="2985008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2150"/>
            <a:ext cx="3840163" cy="2925763"/>
          </a:xfrm>
        </p:spPr>
      </p:sp>
      <p:sp>
        <p:nvSpPr>
          <p:cNvPr id="3" name="Notes Placeholder 2"/>
          <p:cNvSpPr>
            <a:spLocks noGrp="1"/>
          </p:cNvSpPr>
          <p:nvPr>
            <p:ph type="body" idx="1"/>
          </p:nvPr>
        </p:nvSpPr>
        <p:spPr>
          <a:xfrm>
            <a:off x="926414" y="3707470"/>
            <a:ext cx="5249655" cy="4765970"/>
          </a:xfrm>
        </p:spPr>
        <p:txBody>
          <a:bodyPr/>
          <a:lstStyle/>
          <a:p>
            <a:r>
              <a:rPr lang="en-US" dirty="0"/>
              <a:t>To set the stage, this pie chart shows the total volume of both domestic and international air traffic in 2019.  The domestic air traffic data as shown by the Department of Transportation dominates the U.S. air market.  </a:t>
            </a:r>
          </a:p>
          <a:p>
            <a:endParaRPr lang="en-US" sz="1000" dirty="0"/>
          </a:p>
          <a:p>
            <a:r>
              <a:rPr lang="en-US" dirty="0"/>
              <a:t>While DOT also tracks international air travel so does the NTTO.   The NTTO obtains its international air traffic figures from the Department of Homeland Security Advance Passenger Information System or APIS.   The APIS figures are about 5%  greater than the DOT International T-100 totals, and for its programs, the NTTO does not use T-100 because it cannot break out U.S. travelers from non- US travelers which the NTTO needs to track exports and imports on spending and travelers.  The APIS data does provide these 2 breakouts.  </a:t>
            </a:r>
          </a:p>
          <a:p>
            <a:endParaRPr lang="en-US" sz="1000" dirty="0"/>
          </a:p>
          <a:p>
            <a:r>
              <a:rPr lang="en-US" dirty="0"/>
              <a:t>The NTTO is mandated by congress to enhance the international competitiveness of the U.S. travel and tourism industry and increase its exports, thereby creating U.S. employment and economic growth.  </a:t>
            </a:r>
          </a:p>
          <a:p>
            <a:endParaRPr lang="en-US" sz="1000" dirty="0"/>
          </a:p>
          <a:p>
            <a:r>
              <a:rPr lang="en-US" dirty="0"/>
              <a:t>So, to track the International market, the NTTO uses the APIS data.  As you can see, international air travel was just under 14% of all air travelers in the U.S. in 2019.  That was unchanged from 2018.  </a:t>
            </a:r>
          </a:p>
          <a:p>
            <a:endParaRPr lang="en-US" sz="1000" dirty="0"/>
          </a:p>
          <a:p>
            <a:r>
              <a:rPr lang="en-US" dirty="0"/>
              <a:t>According to the T-100 international data &amp; the NTTO APIS data between 2018 and 2019 traffic both show an increase of  4%. So, the 2 data bases are tracking closely to one another.   </a:t>
            </a:r>
          </a:p>
        </p:txBody>
      </p:sp>
      <p:sp>
        <p:nvSpPr>
          <p:cNvPr id="4" name="Slide Number Placeholder 3"/>
          <p:cNvSpPr>
            <a:spLocks noGrp="1"/>
          </p:cNvSpPr>
          <p:nvPr>
            <p:ph type="sldNum" sz="quarter" idx="5"/>
          </p:nvPr>
        </p:nvSpPr>
        <p:spPr/>
        <p:txBody>
          <a:bodyPr/>
          <a:lstStyle/>
          <a:p>
            <a:pPr>
              <a:defRPr/>
            </a:pPr>
            <a:fld id="{ABC856FD-D9D1-4CB5-8CEB-D0E8B0F62D2F}" type="slidenum">
              <a:rPr lang="en-US" smtClean="0"/>
              <a:pPr>
                <a:defRPr/>
              </a:pPr>
              <a:t>1</a:t>
            </a:fld>
            <a:endParaRPr lang="en-US" dirty="0"/>
          </a:p>
        </p:txBody>
      </p:sp>
    </p:spTree>
    <p:extLst>
      <p:ext uri="{BB962C8B-B14F-4D97-AF65-F5344CB8AC3E}">
        <p14:creationId xmlns:p14="http://schemas.microsoft.com/office/powerpoint/2010/main" val="64749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NTTO through CIC Research have been sending the airports quarterly airport ratings tables for a while now.  Here are the annual results broken down comparing the ratings of overseas travelers compared to U.S. residents.  </a:t>
            </a:r>
          </a:p>
          <a:p>
            <a:endParaRPr lang="en-US" dirty="0"/>
          </a:p>
          <a:p>
            <a:r>
              <a:rPr lang="en-US" dirty="0"/>
              <a:t>As you can see, U.S. residents provide a slightly more favorable rating in 8 of the 10 attributes rated.  The highest rated attributes for U.S. residents in 2019 were:  Airport terminal cleanliness and airport terminal signage.  </a:t>
            </a:r>
          </a:p>
          <a:p>
            <a:endParaRPr lang="en-US" dirty="0"/>
          </a:p>
          <a:p>
            <a:r>
              <a:rPr lang="en-US" dirty="0"/>
              <a:t>Overseas visitors rated airport terminal cleanliness the highest and both travel populations rated concession prices the lowest.</a:t>
            </a:r>
          </a:p>
          <a:p>
            <a:endParaRPr lang="en-US" dirty="0"/>
          </a:p>
          <a:p>
            <a:r>
              <a:rPr lang="en-US" dirty="0"/>
              <a:t>There are not very big differences in any of the ratings and if you look at table 37 in the all U.S. airports report, you will see the largest difference was for Retail goods/Services/Duty Free in which all U.S. residents and US residents on a leisure/VFR trip provided the highest rating (3.8) and European visitors and overseas residents traveling on business provided the lowest ratings (3.3).  </a:t>
            </a:r>
          </a:p>
          <a:p>
            <a:endParaRPr lang="en-US" dirty="0"/>
          </a:p>
          <a:p>
            <a:r>
              <a:rPr lang="en-US" dirty="0"/>
              <a:t>This table could also be provided by world regions, countries, states and cities or other variables if you would be interested in seeing them. </a:t>
            </a:r>
          </a:p>
        </p:txBody>
      </p:sp>
      <p:sp>
        <p:nvSpPr>
          <p:cNvPr id="4" name="Slide Number Placeholder 3"/>
          <p:cNvSpPr>
            <a:spLocks noGrp="1"/>
          </p:cNvSpPr>
          <p:nvPr>
            <p:ph type="sldNum" sz="quarter" idx="5"/>
          </p:nvPr>
        </p:nvSpPr>
        <p:spPr/>
        <p:txBody>
          <a:bodyPr/>
          <a:lstStyle/>
          <a:p>
            <a:pPr>
              <a:defRPr/>
            </a:pPr>
            <a:fld id="{ABC856FD-D9D1-4CB5-8CEB-D0E8B0F62D2F}" type="slidenum">
              <a:rPr lang="en-US" smtClean="0"/>
              <a:pPr>
                <a:defRPr/>
              </a:pPr>
              <a:t>19</a:t>
            </a:fld>
            <a:endParaRPr lang="en-US" dirty="0"/>
          </a:p>
        </p:txBody>
      </p:sp>
    </p:spTree>
    <p:extLst>
      <p:ext uri="{BB962C8B-B14F-4D97-AF65-F5344CB8AC3E}">
        <p14:creationId xmlns:p14="http://schemas.microsoft.com/office/powerpoint/2010/main" val="2251999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this slide and the next three, the focus shifts to the ratings provided by overseas visitors to the U.S. related to their customs and border protection experience.   </a:t>
            </a:r>
          </a:p>
          <a:p>
            <a:endParaRPr lang="en-US" dirty="0"/>
          </a:p>
          <a:p>
            <a:r>
              <a:rPr lang="en-US" dirty="0"/>
              <a:t>This information was taken from tables 47 for the overall experience and table 39 for the 4 other attributes rated.  </a:t>
            </a:r>
          </a:p>
          <a:p>
            <a:endParaRPr lang="en-US" dirty="0"/>
          </a:p>
          <a:p>
            <a:r>
              <a:rPr lang="en-US" dirty="0"/>
              <a:t>A breakout of business compared to leisure/VFR travelers has been taken from the report.  You can see for four of the five attributes rated leisure travelers provided a slightly higher rating than business travelers.  </a:t>
            </a:r>
          </a:p>
          <a:p>
            <a:endParaRPr lang="en-US" dirty="0"/>
          </a:p>
          <a:p>
            <a:r>
              <a:rPr lang="en-US" dirty="0"/>
              <a:t>For entry experience rating on professionalism, both business and leisure travelers provide the same rating.  </a:t>
            </a:r>
          </a:p>
          <a:p>
            <a:endParaRPr lang="en-US" dirty="0"/>
          </a:p>
          <a:p>
            <a:r>
              <a:rPr lang="en-US" dirty="0"/>
              <a:t>This is interesting because the CBP ratings and processing times may be something you could share with the DHS CBP staff at your airport for use in improving the entry experience.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ABC856FD-D9D1-4CB5-8CEB-D0E8B0F62D2F}" type="slidenum">
              <a:rPr lang="en-US" smtClean="0"/>
              <a:pPr>
                <a:defRPr/>
              </a:pPr>
              <a:t>20</a:t>
            </a:fld>
            <a:endParaRPr lang="en-US" dirty="0"/>
          </a:p>
        </p:txBody>
      </p:sp>
    </p:spTree>
    <p:extLst>
      <p:ext uri="{BB962C8B-B14F-4D97-AF65-F5344CB8AC3E}">
        <p14:creationId xmlns:p14="http://schemas.microsoft.com/office/powerpoint/2010/main" val="2942127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When you look at the time that leisure visitors or business travelers took to clear the overall process and three separate items, that leisure travelers took only slightly longer to clear all but one of them – checked baggage.  </a:t>
            </a:r>
          </a:p>
          <a:p>
            <a:endParaRPr lang="en-US" dirty="0"/>
          </a:p>
          <a:p>
            <a:r>
              <a:rPr lang="en-US" dirty="0"/>
              <a:t>Again, there is little differences between the two types of travelers but notice that overall, the clearance time of 64-67 minutes is significantly higher than the ICAO 45 minute guideline, and as you would expect leisure travelers took the longest to clear customs the last step in the process.  </a:t>
            </a:r>
          </a:p>
          <a:p>
            <a:endParaRPr lang="en-US" dirty="0"/>
          </a:p>
          <a:p>
            <a:r>
              <a:rPr lang="en-US" dirty="0"/>
              <a:t>For the overall ratings experience found in table 47, there are also breakouts for excellent, good, average, below average and poor provided.  </a:t>
            </a:r>
          </a:p>
          <a:p>
            <a:endParaRPr lang="en-US" dirty="0"/>
          </a:p>
          <a:p>
            <a:r>
              <a:rPr lang="en-US" dirty="0"/>
              <a:t>Surprisingly, overseas leisure travelers provided the highest excellent rating (23%) whereas overseas business travelers provided the lowest excellent rating (19%).  </a:t>
            </a:r>
          </a:p>
          <a:p>
            <a:endParaRPr lang="en-US" dirty="0"/>
          </a:p>
          <a:p>
            <a:r>
              <a:rPr lang="en-US" dirty="0"/>
              <a:t>The excellent rating had the highest variance between the high and low ratings for the 4 breakouts provided whereas the good rating had the smallest variance.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ABC856FD-D9D1-4CB5-8CEB-D0E8B0F62D2F}" type="slidenum">
              <a:rPr lang="en-US" smtClean="0"/>
              <a:pPr>
                <a:defRPr/>
              </a:pPr>
              <a:t>21</a:t>
            </a:fld>
            <a:endParaRPr lang="en-US" dirty="0"/>
          </a:p>
        </p:txBody>
      </p:sp>
    </p:spTree>
    <p:extLst>
      <p:ext uri="{BB962C8B-B14F-4D97-AF65-F5344CB8AC3E}">
        <p14:creationId xmlns:p14="http://schemas.microsoft.com/office/powerpoint/2010/main" val="1520823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three specific areas rated, the overseas travelers were also asked to describe their wait times as short, reasonable or long.  </a:t>
            </a:r>
          </a:p>
          <a:p>
            <a:endParaRPr lang="en-US" dirty="0"/>
          </a:p>
          <a:p>
            <a:r>
              <a:rPr lang="en-US" dirty="0"/>
              <a:t>This slides provides the overall response and you can see passport control received the highest reasonable rating, and it was fairly close for the other two.  </a:t>
            </a:r>
          </a:p>
          <a:p>
            <a:endParaRPr lang="en-US" dirty="0"/>
          </a:p>
          <a:p>
            <a:r>
              <a:rPr lang="en-US" dirty="0"/>
              <a:t>Whereas for baggage claim the short wait time was provided far more often than a long wait.  </a:t>
            </a:r>
          </a:p>
          <a:p>
            <a:endParaRPr lang="en-US" dirty="0"/>
          </a:p>
          <a:p>
            <a:r>
              <a:rPr lang="en-US" dirty="0"/>
              <a:t>But, for the customs clearance process short and reasonable have fairly similar ratings for the wait times.  So getting through the first step of the process and getting your passport cleared had the highest long rating.  </a:t>
            </a:r>
          </a:p>
          <a:p>
            <a:endParaRPr lang="en-US" dirty="0"/>
          </a:p>
          <a:p>
            <a:r>
              <a:rPr lang="en-US" dirty="0"/>
              <a:t>This too is broken down for leisure and business travelers in the next slide and could also be provided by other subsets if there is interest.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ABC856FD-D9D1-4CB5-8CEB-D0E8B0F62D2F}" type="slidenum">
              <a:rPr lang="en-US" smtClean="0"/>
              <a:pPr>
                <a:defRPr/>
              </a:pPr>
              <a:t>22</a:t>
            </a:fld>
            <a:endParaRPr lang="en-US" dirty="0"/>
          </a:p>
        </p:txBody>
      </p:sp>
    </p:spTree>
    <p:extLst>
      <p:ext uri="{BB962C8B-B14F-4D97-AF65-F5344CB8AC3E}">
        <p14:creationId xmlns:p14="http://schemas.microsoft.com/office/powerpoint/2010/main" val="1885998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tables 41, 43 &amp; 45 within the report you can see the breakouts for three steps in the clearance process rated for leisure and business travelers.  </a:t>
            </a:r>
          </a:p>
          <a:p>
            <a:endParaRPr lang="en-US" dirty="0"/>
          </a:p>
          <a:p>
            <a:r>
              <a:rPr lang="en-US" dirty="0"/>
              <a:t>Here even through business travelers had a slightly quicker overall clearance time through passport control they gave the highest long rating for this attribute. </a:t>
            </a:r>
          </a:p>
          <a:p>
            <a:endParaRPr lang="en-US" dirty="0"/>
          </a:p>
          <a:p>
            <a:r>
              <a:rPr lang="en-US" dirty="0"/>
              <a:t>For baggage claim which was almost identical in wait times for the two purposes of trip again the business travelers was more critical and provided higher reasonable and  long rating times than leisure travelers so airports are not meeting the business travelers expectations as well as they are for leisure travelers.  </a:t>
            </a:r>
          </a:p>
          <a:p>
            <a:endParaRPr lang="en-US" dirty="0"/>
          </a:p>
          <a:p>
            <a:r>
              <a:rPr lang="en-US" dirty="0"/>
              <a:t>For the final step in customs clearance there are very little difference with this time business travelers providing the highest short rating.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ABC856FD-D9D1-4CB5-8CEB-D0E8B0F62D2F}" type="slidenum">
              <a:rPr lang="en-US" smtClean="0"/>
              <a:pPr>
                <a:defRPr/>
              </a:pPr>
              <a:t>23</a:t>
            </a:fld>
            <a:endParaRPr lang="en-US" dirty="0"/>
          </a:p>
        </p:txBody>
      </p:sp>
    </p:spTree>
    <p:extLst>
      <p:ext uri="{BB962C8B-B14F-4D97-AF65-F5344CB8AC3E}">
        <p14:creationId xmlns:p14="http://schemas.microsoft.com/office/powerpoint/2010/main" val="2540937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2150"/>
            <a:ext cx="4200525" cy="3200400"/>
          </a:xfrm>
        </p:spPr>
      </p:sp>
      <p:sp>
        <p:nvSpPr>
          <p:cNvPr id="3" name="Notes Placeholder 2"/>
          <p:cNvSpPr>
            <a:spLocks noGrp="1"/>
          </p:cNvSpPr>
          <p:nvPr>
            <p:ph type="body" idx="1"/>
          </p:nvPr>
        </p:nvSpPr>
        <p:spPr>
          <a:xfrm>
            <a:off x="926414" y="3938016"/>
            <a:ext cx="5249655" cy="4792359"/>
          </a:xfrm>
        </p:spPr>
        <p:txBody>
          <a:bodyPr/>
          <a:lstStyle/>
          <a:p>
            <a:r>
              <a:rPr lang="en-US" dirty="0"/>
              <a:t>So, I want to thank you for allowing me to take you through the results of the data provided by the NTTO custom airport report.  Overall, there are 47 tables in the report and breakouts are provided for overseas and U.S. residents and then a combined responses as well as for Europe.  Furthermore, breakouts for business and leisure travelers are also provided for overseas visitors and leisure travelers along with the combined totals for each table.  </a:t>
            </a:r>
          </a:p>
          <a:p>
            <a:endParaRPr lang="en-US" sz="1000" dirty="0"/>
          </a:p>
          <a:p>
            <a:r>
              <a:rPr lang="en-US" dirty="0"/>
              <a:t>If you want to learn more about the international travel market to and from the U.S. I would like to encourage you to visit the NTTO website.  </a:t>
            </a:r>
          </a:p>
          <a:p>
            <a:endParaRPr lang="en-US" sz="1000" dirty="0"/>
          </a:p>
          <a:p>
            <a:r>
              <a:rPr lang="en-US" dirty="0"/>
              <a:t>In addition to date, there is also information on the 6 market research programs administered by the NTTO.</a:t>
            </a:r>
          </a:p>
          <a:p>
            <a:endParaRPr lang="en-US" sz="1000" dirty="0"/>
          </a:p>
          <a:p>
            <a:r>
              <a:rPr lang="en-US" dirty="0"/>
              <a:t>There is monthly data for non-resident arrivals and U.S. departures. And the NTTO is increasing the use of its COVID-19 and program monitors I hope you will check out as well.  </a:t>
            </a:r>
          </a:p>
          <a:p>
            <a:endParaRPr lang="en-US" sz="1000" dirty="0"/>
          </a:p>
          <a:p>
            <a:r>
              <a:rPr lang="en-US" dirty="0"/>
              <a:t>You will also find links to other resources from Commerce and other relevant organizations.  Plus, also on this page is a link to CIC Research the NTTO contractor for the SIAT and ADIS/I-94 arrivals program.  </a:t>
            </a:r>
          </a:p>
          <a:p>
            <a:endParaRPr lang="en-US" sz="1000" dirty="0"/>
          </a:p>
          <a:p>
            <a:r>
              <a:rPr lang="en-US" dirty="0"/>
              <a:t>If you ever have any problem finding something on either of these sites, please contact the NTTO or CIC Research staff.  We are here to help you understand the international travel market.  </a:t>
            </a:r>
          </a:p>
        </p:txBody>
      </p:sp>
      <p:sp>
        <p:nvSpPr>
          <p:cNvPr id="4" name="Slide Number Placeholder 3"/>
          <p:cNvSpPr>
            <a:spLocks noGrp="1"/>
          </p:cNvSpPr>
          <p:nvPr>
            <p:ph type="sldNum" sz="quarter" idx="5"/>
          </p:nvPr>
        </p:nvSpPr>
        <p:spPr/>
        <p:txBody>
          <a:bodyPr/>
          <a:lstStyle/>
          <a:p>
            <a:pPr>
              <a:defRPr/>
            </a:pPr>
            <a:fld id="{ABC856FD-D9D1-4CB5-8CEB-D0E8B0F62D2F}" type="slidenum">
              <a:rPr lang="en-US" smtClean="0"/>
              <a:pPr>
                <a:defRPr/>
              </a:pPr>
              <a:t>24</a:t>
            </a:fld>
            <a:endParaRPr lang="en-US" dirty="0"/>
          </a:p>
        </p:txBody>
      </p:sp>
    </p:spTree>
    <p:extLst>
      <p:ext uri="{BB962C8B-B14F-4D97-AF65-F5344CB8AC3E}">
        <p14:creationId xmlns:p14="http://schemas.microsoft.com/office/powerpoint/2010/main" val="698444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0313" y="692150"/>
            <a:ext cx="3598862" cy="2743200"/>
          </a:xfrm>
        </p:spPr>
      </p:sp>
      <p:sp>
        <p:nvSpPr>
          <p:cNvPr id="3" name="Notes Placeholder 2"/>
          <p:cNvSpPr>
            <a:spLocks noGrp="1"/>
          </p:cNvSpPr>
          <p:nvPr>
            <p:ph type="body" idx="1"/>
          </p:nvPr>
        </p:nvSpPr>
        <p:spPr>
          <a:xfrm>
            <a:off x="926414" y="3492534"/>
            <a:ext cx="5249655" cy="5120888"/>
          </a:xfrm>
        </p:spPr>
        <p:txBody>
          <a:bodyPr/>
          <a:lstStyle/>
          <a:p>
            <a:r>
              <a:rPr lang="en-US" sz="1100" dirty="0"/>
              <a:t>Rankings depend upon what you are showing.  Here are the 2019 APIS top  international airports.  Most airports rankings you see show the total air traffic (domestic &amp; international). If I had shown total air traffic, Newark, Miami, Houston and Ft. Lauderdale  would not be included. They are replaced by the largest domestic airports:  (Denver, Seattle, Las Vegas and Orlando).   </a:t>
            </a:r>
          </a:p>
          <a:p>
            <a:endParaRPr lang="en-US" sz="1100" dirty="0"/>
          </a:p>
          <a:p>
            <a:r>
              <a:rPr lang="en-US" sz="1100" dirty="0"/>
              <a:t>The 2019 APIS top 10 international airports highlight the dominance of JFK/LGA (14.7%).  If you were to look at the T-100 you would see similar information and the rates of increase between 2018 and 2019 for total traffic for APIS and the T-100 track fairly close.   Both show growth rates of 4%.  But using APIS you can further show that US traffic grew by 6% compared to an only 1% increase from Non-US travelers.</a:t>
            </a:r>
          </a:p>
          <a:p>
            <a:endParaRPr lang="en-US" sz="1100" dirty="0"/>
          </a:p>
          <a:p>
            <a:r>
              <a:rPr lang="en-US" sz="1100" dirty="0"/>
              <a:t>The NTTO has seen over the decades very different travel patterns and characteristics when you break the total traffic into US and non-US travelers.  You will see some of these dramatic differences later in this presentation.  The NTTO and Commerce need this break out so they can track the travel flows and balance of travel and tourism exports and imports for the U.S. as a whole and on the regional and country basis.  </a:t>
            </a:r>
          </a:p>
          <a:p>
            <a:endParaRPr lang="en-US" sz="1100" dirty="0"/>
          </a:p>
          <a:p>
            <a:r>
              <a:rPr lang="en-US" sz="1100" dirty="0"/>
              <a:t>To illustrate some of the differences in the top 10 ports looking at U.S. &amp; Non-U.S. air traffic it shows  ATL has the largest share of US traffic (65%), compared to MIA which only has a 36% share of its total traffic from US travelers.  </a:t>
            </a:r>
          </a:p>
          <a:p>
            <a:r>
              <a:rPr lang="en-US" sz="1100" dirty="0"/>
              <a:t>  </a:t>
            </a:r>
          </a:p>
          <a:p>
            <a:r>
              <a:rPr lang="en-US" sz="1100" dirty="0"/>
              <a:t>You can also use this data and compare it to the total air traffic report by ACI-NA.  JFK the top international port had 60% of its total air traffic in 2019 from Int’l.  Whereas ATL had only 12% of its total traffic from the Int’l market.  This helps explain why ATL was the top airport for total traffic but only 7</a:t>
            </a:r>
            <a:r>
              <a:rPr lang="en-US" sz="1100" baseline="30000" dirty="0"/>
              <a:t>th</a:t>
            </a:r>
            <a:r>
              <a:rPr lang="en-US" sz="1100" dirty="0"/>
              <a:t> for Int’l. and how JFK goes from 6</a:t>
            </a:r>
            <a:r>
              <a:rPr lang="en-US" sz="1100" baseline="30000" dirty="0"/>
              <a:t>th</a:t>
            </a:r>
            <a:r>
              <a:rPr lang="en-US" sz="1100" dirty="0"/>
              <a:t> system-wide to 1</a:t>
            </a:r>
            <a:r>
              <a:rPr lang="en-US" sz="1100" baseline="30000" dirty="0"/>
              <a:t>st</a:t>
            </a:r>
            <a:r>
              <a:rPr lang="en-US" sz="1100" dirty="0"/>
              <a:t> for international.  </a:t>
            </a:r>
          </a:p>
        </p:txBody>
      </p:sp>
      <p:sp>
        <p:nvSpPr>
          <p:cNvPr id="4" name="Slide Number Placeholder 3"/>
          <p:cNvSpPr>
            <a:spLocks noGrp="1"/>
          </p:cNvSpPr>
          <p:nvPr>
            <p:ph type="sldNum" sz="quarter" idx="5"/>
          </p:nvPr>
        </p:nvSpPr>
        <p:spPr/>
        <p:txBody>
          <a:bodyPr/>
          <a:lstStyle/>
          <a:p>
            <a:pPr>
              <a:defRPr/>
            </a:pPr>
            <a:fld id="{ABC856FD-D9D1-4CB5-8CEB-D0E8B0F62D2F}" type="slidenum">
              <a:rPr lang="en-US" smtClean="0"/>
              <a:pPr>
                <a:defRPr/>
              </a:pPr>
              <a:t>2</a:t>
            </a:fld>
            <a:endParaRPr lang="en-US" dirty="0"/>
          </a:p>
        </p:txBody>
      </p:sp>
    </p:spTree>
    <p:extLst>
      <p:ext uri="{BB962C8B-B14F-4D97-AF65-F5344CB8AC3E}">
        <p14:creationId xmlns:p14="http://schemas.microsoft.com/office/powerpoint/2010/main" val="1269535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2150"/>
            <a:ext cx="3960813" cy="3017838"/>
          </a:xfrm>
        </p:spPr>
      </p:sp>
      <p:sp>
        <p:nvSpPr>
          <p:cNvPr id="3" name="Notes Placeholder 2"/>
          <p:cNvSpPr>
            <a:spLocks noGrp="1"/>
          </p:cNvSpPr>
          <p:nvPr>
            <p:ph type="body" idx="1"/>
          </p:nvPr>
        </p:nvSpPr>
        <p:spPr>
          <a:xfrm>
            <a:off x="926414" y="3754683"/>
            <a:ext cx="5249655" cy="4852869"/>
          </a:xfrm>
        </p:spPr>
        <p:txBody>
          <a:bodyPr/>
          <a:lstStyle/>
          <a:p>
            <a:r>
              <a:rPr lang="en-US" dirty="0"/>
              <a:t>Of the almost 255 million international air travelers to and from the U.S. in 2019,  the top 2 markets are Canada &amp; Mexico.  Because of their close proximity to the U.S. travelers from these markets are very different from all other international travelers which the NTTO calls overseas.  Canada and Mexico also have significant land traffic components among the total visitation to and from these countries and the U.S. and when the NTTO counts travelers it includes all modes, not just air.  </a:t>
            </a:r>
          </a:p>
          <a:p>
            <a:endParaRPr lang="en-US" sz="1000" dirty="0"/>
          </a:p>
          <a:p>
            <a:r>
              <a:rPr lang="en-US" dirty="0"/>
              <a:t>Back in 1983, Commerce and DOT developed a survey of international air travelers.  Commerce took it over completely in 1985 and to this day continues to survey international departing passengers every month .  They survey both US residents and non-U.S. travelers.  At the time, Canada already had a survey of travelers for this market; so it was not included.  </a:t>
            </a:r>
          </a:p>
          <a:p>
            <a:endParaRPr lang="en-US" sz="1000" dirty="0"/>
          </a:p>
          <a:p>
            <a:r>
              <a:rPr lang="en-US" dirty="0"/>
              <a:t>For Mexico, air travelers where surveyed, but there was no U.S. survey of Mexican land/sea traffic.  That was performed by Mexico.   That left the overseas markets for Commerce and its survey of  overseas and Mexican air travelers.  </a:t>
            </a:r>
          </a:p>
          <a:p>
            <a:endParaRPr lang="en-US" sz="1000" dirty="0"/>
          </a:p>
          <a:p>
            <a:r>
              <a:rPr lang="en-US" dirty="0"/>
              <a:t>In 2019, the overseas market was slightly larger for Non-U.S. travelers than U.S. residents.  The top 5 overseas markets for total air traffic were the U.K., Japan, Germany, France &amp; China.  Here too, there were dramatic differences in the share of this traffic when you split it into US and non-US.  Japan was dominated by the Non-US travelers with over 71%  of the traffic coming from Non-US travelers.  Whereas, among the top 5, France saw more U.S. travelers (54%).  </a:t>
            </a:r>
          </a:p>
        </p:txBody>
      </p:sp>
      <p:sp>
        <p:nvSpPr>
          <p:cNvPr id="4" name="Slide Number Placeholder 3"/>
          <p:cNvSpPr>
            <a:spLocks noGrp="1"/>
          </p:cNvSpPr>
          <p:nvPr>
            <p:ph type="sldNum" sz="quarter" idx="5"/>
          </p:nvPr>
        </p:nvSpPr>
        <p:spPr/>
        <p:txBody>
          <a:bodyPr/>
          <a:lstStyle/>
          <a:p>
            <a:pPr>
              <a:defRPr/>
            </a:pPr>
            <a:fld id="{ABC856FD-D9D1-4CB5-8CEB-D0E8B0F62D2F}" type="slidenum">
              <a:rPr lang="en-US" smtClean="0"/>
              <a:pPr>
                <a:defRPr/>
              </a:pPr>
              <a:t>3</a:t>
            </a:fld>
            <a:endParaRPr lang="en-US" dirty="0"/>
          </a:p>
        </p:txBody>
      </p:sp>
    </p:spTree>
    <p:extLst>
      <p:ext uri="{BB962C8B-B14F-4D97-AF65-F5344CB8AC3E}">
        <p14:creationId xmlns:p14="http://schemas.microsoft.com/office/powerpoint/2010/main" val="1096428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2150"/>
            <a:ext cx="3600450" cy="2743200"/>
          </a:xfrm>
        </p:spPr>
      </p:sp>
      <p:sp>
        <p:nvSpPr>
          <p:cNvPr id="3" name="Notes Placeholder 2"/>
          <p:cNvSpPr>
            <a:spLocks noGrp="1"/>
          </p:cNvSpPr>
          <p:nvPr>
            <p:ph type="body" idx="1"/>
          </p:nvPr>
        </p:nvSpPr>
        <p:spPr>
          <a:xfrm>
            <a:off x="926414" y="3623732"/>
            <a:ext cx="5305053" cy="5133715"/>
          </a:xfrm>
        </p:spPr>
        <p:txBody>
          <a:bodyPr/>
          <a:lstStyle/>
          <a:p>
            <a:r>
              <a:rPr lang="en-US" sz="1150" dirty="0"/>
              <a:t>So, when you rank the top 10 ports for overseas air traffic (excluding Canada &amp; Mexico) in 2019 you see a slightly different mix.  LAX &amp; MIA switch rankings as do ORD &amp; EWR,  Then IAH drops to 10</a:t>
            </a:r>
            <a:r>
              <a:rPr lang="en-US" sz="1150" baseline="30000" dirty="0"/>
              <a:t>th</a:t>
            </a:r>
            <a:r>
              <a:rPr lang="en-US" sz="1150" dirty="0"/>
              <a:t> and DFW and FLL drop out of the top 10 and are replaced by IAD &amp; BOS.  </a:t>
            </a:r>
          </a:p>
          <a:p>
            <a:endParaRPr lang="en-US" sz="1150" dirty="0"/>
          </a:p>
          <a:p>
            <a:r>
              <a:rPr lang="en-US" sz="1150" dirty="0"/>
              <a:t>Pulling out Canada and Mexico makes JFK dominate even more with 17% share of the total overseas air traffic.  The top 4 overseas airports see more than half of their traffic come from Non-US travelers whereas the remaining 6 ports are all dominated by U.S. travelers.  With ATL posting the highest share of US travelers at 65% compared to MIA who only has 36% of its overseas travelers from U.S. travelers.  </a:t>
            </a:r>
          </a:p>
          <a:p>
            <a:endParaRPr lang="en-US" sz="1150" dirty="0"/>
          </a:p>
          <a:p>
            <a:r>
              <a:rPr lang="en-US" sz="1150" dirty="0"/>
              <a:t>Combined the top 10 overseas airports comprise 73% of the total air traffic which is slightly higher than the 68% for all international air traffic.  </a:t>
            </a:r>
          </a:p>
          <a:p>
            <a:endParaRPr lang="en-US" sz="1150" dirty="0"/>
          </a:p>
          <a:p>
            <a:r>
              <a:rPr lang="en-US" sz="1150" dirty="0"/>
              <a:t>Within the APIS data for each port the countries and foreign ports totals for U.S. travelers and Non-U.S. as well as US flag and foreign flag can be seen in the monthly, quarterly and annual reports the NTTO sells.  </a:t>
            </a:r>
          </a:p>
          <a:p>
            <a:endParaRPr lang="en-US" sz="1150" dirty="0"/>
          </a:p>
          <a:p>
            <a:r>
              <a:rPr lang="en-US" sz="1150" dirty="0"/>
              <a:t>While city pair data can be obtained, it is not really true origin and destination data.  It us just port-to-port data.  Travelers do not visit airports, they just use them to move in and out of the country and then connect to other flights or use other modes of transport to get to where they ultimately want to go or live.  </a:t>
            </a:r>
          </a:p>
          <a:p>
            <a:endParaRPr lang="en-US" sz="1150" dirty="0"/>
          </a:p>
          <a:p>
            <a:r>
              <a:rPr lang="en-US" sz="1150" dirty="0"/>
              <a:t>This is the power of the NTTO SIAT data as it can provide true origin and destination data for airports as I will show you later.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ABC856FD-D9D1-4CB5-8CEB-D0E8B0F62D2F}" type="slidenum">
              <a:rPr lang="en-US" smtClean="0"/>
              <a:pPr>
                <a:defRPr/>
              </a:pPr>
              <a:t>4</a:t>
            </a:fld>
            <a:endParaRPr lang="en-US" dirty="0"/>
          </a:p>
        </p:txBody>
      </p:sp>
    </p:spTree>
    <p:extLst>
      <p:ext uri="{BB962C8B-B14F-4D97-AF65-F5344CB8AC3E}">
        <p14:creationId xmlns:p14="http://schemas.microsoft.com/office/powerpoint/2010/main" val="3841795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2150"/>
            <a:ext cx="3960813" cy="3017838"/>
          </a:xfrm>
        </p:spPr>
      </p:sp>
      <p:sp>
        <p:nvSpPr>
          <p:cNvPr id="3" name="Notes Placeholder 2"/>
          <p:cNvSpPr>
            <a:spLocks noGrp="1"/>
          </p:cNvSpPr>
          <p:nvPr>
            <p:ph type="body" idx="1"/>
          </p:nvPr>
        </p:nvSpPr>
        <p:spPr>
          <a:xfrm>
            <a:off x="926414" y="3709670"/>
            <a:ext cx="5249655" cy="4986218"/>
          </a:xfrm>
        </p:spPr>
        <p:txBody>
          <a:bodyPr/>
          <a:lstStyle/>
          <a:p>
            <a:r>
              <a:rPr lang="en-US" dirty="0"/>
              <a:t>So, what is the SIAT?   It is a monthly survey of overseas and Mexican air travelers that is conducted each month out of almost 30 U.S. airports.  The questionnaire is offered in 12 language versions and it was developed in conjunction with the travel and tourism industry.  </a:t>
            </a:r>
          </a:p>
          <a:p>
            <a:endParaRPr lang="en-US" dirty="0"/>
          </a:p>
          <a:p>
            <a:r>
              <a:rPr lang="en-US" dirty="0"/>
              <a:t>The last questionnaire revision was in 2012 and so since then the survey instrument has remained unchanged.   </a:t>
            </a:r>
          </a:p>
          <a:p>
            <a:endParaRPr lang="en-US" dirty="0"/>
          </a:p>
          <a:p>
            <a:r>
              <a:rPr lang="en-US" dirty="0"/>
              <a:t>The survey distribution is done mainly at the U.S. international departure gate at each U.S. airport in which a professional survey team distributes and collects a self-administered survey to both U.S. &amp; Non-U.S. travelers.  </a:t>
            </a:r>
          </a:p>
          <a:p>
            <a:endParaRPr lang="en-US" dirty="0"/>
          </a:p>
          <a:p>
            <a:r>
              <a:rPr lang="en-US" dirty="0"/>
              <a:t>The survey collections just over the last 5 years has ranged from 89,000 surveys collected in 2015 to nearly 83,000 in 2019.  The survey data is weighted to represent the travel populations of total U.S. residents going overseas and non-resident overseas visitors to the U.S. based upon the DHS APIS/I-92 data or ADIS/I-94 programs which are a count of international travelers. The overseas sample is around 90% of the collections, which excludes Mexico. </a:t>
            </a:r>
          </a:p>
          <a:p>
            <a:endParaRPr lang="en-US" dirty="0"/>
          </a:p>
          <a:p>
            <a:r>
              <a:rPr lang="en-US" dirty="0"/>
              <a:t>The survey results are maintained as a data base and the NTTO has just worked with a few airports and airport consultants to develop a new custom airport report.  </a:t>
            </a:r>
          </a:p>
          <a:p>
            <a:endParaRPr lang="en-US" dirty="0"/>
          </a:p>
          <a:p>
            <a:r>
              <a:rPr lang="en-US" dirty="0"/>
              <a:t>The remaining slides will show some of the data available from this program.  </a:t>
            </a:r>
          </a:p>
        </p:txBody>
      </p:sp>
      <p:sp>
        <p:nvSpPr>
          <p:cNvPr id="4" name="Slide Number Placeholder 3"/>
          <p:cNvSpPr>
            <a:spLocks noGrp="1"/>
          </p:cNvSpPr>
          <p:nvPr>
            <p:ph type="sldNum" sz="quarter" idx="5"/>
          </p:nvPr>
        </p:nvSpPr>
        <p:spPr/>
        <p:txBody>
          <a:bodyPr/>
          <a:lstStyle/>
          <a:p>
            <a:pPr>
              <a:defRPr/>
            </a:pPr>
            <a:fld id="{ABC856FD-D9D1-4CB5-8CEB-D0E8B0F62D2F}" type="slidenum">
              <a:rPr lang="en-US" smtClean="0"/>
              <a:pPr>
                <a:defRPr/>
              </a:pPr>
              <a:t>5</a:t>
            </a:fld>
            <a:endParaRPr lang="en-US" dirty="0"/>
          </a:p>
        </p:txBody>
      </p:sp>
    </p:spTree>
    <p:extLst>
      <p:ext uri="{BB962C8B-B14F-4D97-AF65-F5344CB8AC3E}">
        <p14:creationId xmlns:p14="http://schemas.microsoft.com/office/powerpoint/2010/main" val="2447531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2150"/>
            <a:ext cx="3840163" cy="2925763"/>
          </a:xfrm>
        </p:spPr>
      </p:sp>
      <p:sp>
        <p:nvSpPr>
          <p:cNvPr id="3" name="Notes Placeholder 2"/>
          <p:cNvSpPr>
            <a:spLocks noGrp="1"/>
          </p:cNvSpPr>
          <p:nvPr>
            <p:ph type="body" idx="1"/>
          </p:nvPr>
        </p:nvSpPr>
        <p:spPr>
          <a:xfrm>
            <a:off x="926414" y="3705013"/>
            <a:ext cx="5249655" cy="5328356"/>
          </a:xfrm>
        </p:spPr>
        <p:txBody>
          <a:bodyPr/>
          <a:lstStyle/>
          <a:p>
            <a:r>
              <a:rPr lang="en-US" dirty="0"/>
              <a:t>The questionnaire was designed to take you from the pre-trip planning stage through the entire international trip experience asking questions Commerce and the travel industry worked together over the years.  </a:t>
            </a:r>
          </a:p>
          <a:p>
            <a:endParaRPr lang="en-US" sz="900" dirty="0"/>
          </a:p>
          <a:p>
            <a:r>
              <a:rPr lang="en-US" dirty="0"/>
              <a:t>What we will show for a majority of the slides is the differences in the traveler characteristics of all overseas travelers to the US, U.S. residents taking an overseas trip and then the combined results for a total traffic profile.  </a:t>
            </a:r>
          </a:p>
          <a:p>
            <a:endParaRPr lang="en-US" sz="900" dirty="0"/>
          </a:p>
          <a:p>
            <a:r>
              <a:rPr lang="en-US" dirty="0"/>
              <a:t>You will see some significant differences in the traveler characteristics of the non-resident overseas visitors and U.S. travelers vesting overseas destinations.  Hopefully, these data can help airports make better decisions to expand their international air traffic and help you focus on top markets.  While we are showing all overseas, regional data, country data, US state/city data or even traveler characteristics can be subset to develop additional profiles to understand the travelers.  </a:t>
            </a:r>
          </a:p>
          <a:p>
            <a:endParaRPr lang="en-US" sz="900" dirty="0"/>
          </a:p>
          <a:p>
            <a:r>
              <a:rPr lang="en-US" dirty="0"/>
              <a:t>The NTTO starts by providing pre-trip decision time and airline reservations times.  Two periods in which the airport or a destination has to attract travelers to use their airport or visit the destinations.  Here U.S. travelers have longer time in making the trip decision than do overseas visitors so the timing of message placement would be different for both travel populations.  </a:t>
            </a:r>
          </a:p>
          <a:p>
            <a:endParaRPr lang="en-US" sz="900" dirty="0"/>
          </a:p>
          <a:p>
            <a:r>
              <a:rPr lang="en-US" dirty="0"/>
              <a:t>You can also see the top source used to make their airline reservations and the relative importance of each.  Here U.S. travelers rely more on airlines whereas overseas travelers use travel agents more.  </a:t>
            </a:r>
          </a:p>
          <a:p>
            <a:endParaRPr lang="en-US" sz="900" dirty="0"/>
          </a:p>
          <a:p>
            <a:r>
              <a:rPr lang="en-US" dirty="0"/>
              <a:t>Also notice the huge difference in the use of travel insurance.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ABC856FD-D9D1-4CB5-8CEB-D0E8B0F62D2F}" type="slidenum">
              <a:rPr lang="en-US" smtClean="0"/>
              <a:pPr>
                <a:defRPr/>
              </a:pPr>
              <a:t>6</a:t>
            </a:fld>
            <a:endParaRPr lang="en-US" dirty="0"/>
          </a:p>
        </p:txBody>
      </p:sp>
    </p:spTree>
    <p:extLst>
      <p:ext uri="{BB962C8B-B14F-4D97-AF65-F5344CB8AC3E}">
        <p14:creationId xmlns:p14="http://schemas.microsoft.com/office/powerpoint/2010/main" val="198182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3 ports of entry/embarkation all had more overseas arrivals than U.S. residents.  JFK had the largest difference in the ports of entry of almost 7% more overseas arrivals than U.S. residents returning.  </a:t>
            </a:r>
          </a:p>
          <a:p>
            <a:r>
              <a:rPr lang="en-US" dirty="0"/>
              <a:t>Among the top 10 ports of entry, only SFO also had more overseas arrivals than U.S. residents the other 6 ports all saw more U.S. residents and DFW &amp; BOS both had the largest share difference favoring U.S. residents of nearly 4% points.  </a:t>
            </a:r>
          </a:p>
          <a:p>
            <a:endParaRPr lang="en-US" dirty="0"/>
          </a:p>
          <a:p>
            <a:r>
              <a:rPr lang="en-US" dirty="0"/>
              <a:t>A similar pattern exists for the top ports of embarkation as well.  With JFK &amp; MIA even more pronounced differences for overseas travelers.  For the ports of embarkation, the same holds true as in the port of entry.  SFO had more overseas travelers than U.S. residents and the 6 remaining ports.</a:t>
            </a:r>
          </a:p>
          <a:p>
            <a:endParaRPr lang="en-US" dirty="0"/>
          </a:p>
          <a:p>
            <a:r>
              <a:rPr lang="en-US" dirty="0"/>
              <a:t>In looking at the top 3 ports, they also all tend to have heavier shares of the traffic business &amp; convention travelers than leisure VFR for the overseas travelers than U.S. residents.  </a:t>
            </a:r>
          </a:p>
        </p:txBody>
      </p:sp>
      <p:sp>
        <p:nvSpPr>
          <p:cNvPr id="4" name="Slide Number Placeholder 3"/>
          <p:cNvSpPr>
            <a:spLocks noGrp="1"/>
          </p:cNvSpPr>
          <p:nvPr>
            <p:ph type="sldNum" sz="quarter" idx="5"/>
          </p:nvPr>
        </p:nvSpPr>
        <p:spPr/>
        <p:txBody>
          <a:bodyPr/>
          <a:lstStyle/>
          <a:p>
            <a:pPr>
              <a:defRPr/>
            </a:pPr>
            <a:fld id="{ABC856FD-D9D1-4CB5-8CEB-D0E8B0F62D2F}" type="slidenum">
              <a:rPr lang="en-US" smtClean="0"/>
              <a:pPr>
                <a:defRPr/>
              </a:pPr>
              <a:t>7</a:t>
            </a:fld>
            <a:endParaRPr lang="en-US" dirty="0"/>
          </a:p>
        </p:txBody>
      </p:sp>
    </p:spTree>
    <p:extLst>
      <p:ext uri="{BB962C8B-B14F-4D97-AF65-F5344CB8AC3E}">
        <p14:creationId xmlns:p14="http://schemas.microsoft.com/office/powerpoint/2010/main" val="1641762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92150"/>
            <a:ext cx="4514850" cy="3440113"/>
          </a:xfrm>
        </p:spPr>
      </p:sp>
      <p:sp>
        <p:nvSpPr>
          <p:cNvPr id="3" name="Notes Placeholder 2"/>
          <p:cNvSpPr>
            <a:spLocks noGrp="1"/>
          </p:cNvSpPr>
          <p:nvPr>
            <p:ph type="body" idx="1"/>
          </p:nvPr>
        </p:nvSpPr>
        <p:spPr>
          <a:xfrm>
            <a:off x="926414" y="4207346"/>
            <a:ext cx="5249655" cy="4232509"/>
          </a:xfrm>
        </p:spPr>
        <p:txBody>
          <a:bodyPr/>
          <a:lstStyle/>
          <a:p>
            <a:r>
              <a:rPr lang="en-US" dirty="0"/>
              <a:t>When you look at the top 7 foreign ports for U.S. overseas air traffic combined the dominance of London Heathrow stands out.  </a:t>
            </a:r>
          </a:p>
          <a:p>
            <a:endParaRPr lang="en-US" dirty="0"/>
          </a:p>
          <a:p>
            <a:r>
              <a:rPr lang="en-US" dirty="0"/>
              <a:t>Likewise, we again see that overseas travelers tend to have more of the air traffic than do U.S. residents.  This holds true for all ports except Paris and Amsterdam which generate more U.S. resident traffic.  </a:t>
            </a:r>
          </a:p>
          <a:p>
            <a:endParaRPr lang="en-US" dirty="0"/>
          </a:p>
          <a:p>
            <a:r>
              <a:rPr lang="en-US" dirty="0"/>
              <a:t>Tokyo has the largest difference between the share of  overseas travelers and U.S. residents with overseas travelers almost 6% points greater.  </a:t>
            </a:r>
          </a:p>
          <a:p>
            <a:endParaRPr lang="en-US" dirty="0"/>
          </a:p>
          <a:p>
            <a:r>
              <a:rPr lang="en-US" dirty="0"/>
              <a:t>In contrast, Frankfurt has the closet shares of traffic among the top travel populations.  </a:t>
            </a:r>
          </a:p>
          <a:p>
            <a:endParaRPr lang="en-US" dirty="0"/>
          </a:p>
          <a:p>
            <a:r>
              <a:rPr lang="en-US" dirty="0"/>
              <a:t>Then, for Panama City, the traffic is dominated by overseas visitors, and it does not even rank in the top 7 for U.S. residents.  </a:t>
            </a:r>
          </a:p>
          <a:p>
            <a:endParaRPr lang="en-US" dirty="0"/>
          </a:p>
          <a:p>
            <a:r>
              <a:rPr lang="en-US" dirty="0"/>
              <a:t>The opposite holds true for Amsterdam.  It ranks 4</a:t>
            </a:r>
            <a:r>
              <a:rPr lang="en-US" baseline="30000" dirty="0"/>
              <a:t>th</a:t>
            </a:r>
            <a:r>
              <a:rPr lang="en-US" dirty="0"/>
              <a:t> for U.S. travelers but  is not in the top 7 for overseas visitors.  More details on the top foreign ports can be seen in table 31 of the report.   </a:t>
            </a:r>
          </a:p>
        </p:txBody>
      </p:sp>
      <p:sp>
        <p:nvSpPr>
          <p:cNvPr id="4" name="Slide Number Placeholder 3"/>
          <p:cNvSpPr>
            <a:spLocks noGrp="1"/>
          </p:cNvSpPr>
          <p:nvPr>
            <p:ph type="sldNum" sz="quarter" idx="5"/>
          </p:nvPr>
        </p:nvSpPr>
        <p:spPr/>
        <p:txBody>
          <a:bodyPr/>
          <a:lstStyle/>
          <a:p>
            <a:pPr>
              <a:defRPr/>
            </a:pPr>
            <a:fld id="{ABC856FD-D9D1-4CB5-8CEB-D0E8B0F62D2F}" type="slidenum">
              <a:rPr lang="en-US" smtClean="0"/>
              <a:pPr>
                <a:defRPr/>
              </a:pPr>
              <a:t>8</a:t>
            </a:fld>
            <a:endParaRPr lang="en-US" dirty="0"/>
          </a:p>
        </p:txBody>
      </p:sp>
    </p:spTree>
    <p:extLst>
      <p:ext uri="{BB962C8B-B14F-4D97-AF65-F5344CB8AC3E}">
        <p14:creationId xmlns:p14="http://schemas.microsoft.com/office/powerpoint/2010/main" val="1159297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8D3E3-05B6-422D-B448-650B0B86B21A}"/>
              </a:ext>
            </a:extLst>
          </p:cNvPr>
          <p:cNvSpPr>
            <a:spLocks noGrp="1"/>
          </p:cNvSpPr>
          <p:nvPr>
            <p:ph type="ctrTitle"/>
          </p:nvPr>
        </p:nvSpPr>
        <p:spPr>
          <a:xfrm>
            <a:off x="1200150" y="1196975"/>
            <a:ext cx="7200900" cy="254635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511BFC-C3AA-4B11-8F5D-D8677A52112E}"/>
              </a:ext>
            </a:extLst>
          </p:cNvPr>
          <p:cNvSpPr>
            <a:spLocks noGrp="1"/>
          </p:cNvSpPr>
          <p:nvPr>
            <p:ph type="subTitle" idx="1"/>
          </p:nvPr>
        </p:nvSpPr>
        <p:spPr>
          <a:xfrm>
            <a:off x="1200150" y="3841750"/>
            <a:ext cx="7200900" cy="17668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140F2A-DCAB-4396-8739-71DE336B6D8A}"/>
              </a:ext>
            </a:extLst>
          </p:cNvPr>
          <p:cNvSpPr>
            <a:spLocks noGrp="1"/>
          </p:cNvSpPr>
          <p:nvPr>
            <p:ph type="dt" sz="half" idx="10"/>
          </p:nvPr>
        </p:nvSpPr>
        <p:spPr/>
        <p:txBody>
          <a:bodyPr/>
          <a:lstStyle/>
          <a:p>
            <a:fld id="{1F21395A-8CCC-4D7D-A613-4CFE44285315}" type="datetimeFigureOut">
              <a:rPr lang="en-US" smtClean="0"/>
              <a:t>9/13/2021</a:t>
            </a:fld>
            <a:endParaRPr lang="en-US" dirty="0"/>
          </a:p>
        </p:txBody>
      </p:sp>
      <p:sp>
        <p:nvSpPr>
          <p:cNvPr id="5" name="Footer Placeholder 4">
            <a:extLst>
              <a:ext uri="{FF2B5EF4-FFF2-40B4-BE49-F238E27FC236}">
                <a16:creationId xmlns:a16="http://schemas.microsoft.com/office/drawing/2014/main" id="{928F6C60-29D7-47EF-BD3C-0198270160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3A435F-F9BC-41CB-BEDA-DB39C953E312}"/>
              </a:ext>
            </a:extLst>
          </p:cNvPr>
          <p:cNvSpPr>
            <a:spLocks noGrp="1"/>
          </p:cNvSpPr>
          <p:nvPr>
            <p:ph type="sldNum" sz="quarter" idx="12"/>
          </p:nvPr>
        </p:nvSpPr>
        <p:spPr/>
        <p:txBody>
          <a:bodyPr/>
          <a:lstStyle/>
          <a:p>
            <a:fld id="{5DBFFC5B-F66A-48C6-9777-917CA111AF92}" type="slidenum">
              <a:rPr lang="en-US" smtClean="0"/>
              <a:t>‹#›</a:t>
            </a:fld>
            <a:endParaRPr lang="en-US" dirty="0"/>
          </a:p>
        </p:txBody>
      </p:sp>
      <p:pic>
        <p:nvPicPr>
          <p:cNvPr id="7" name="Picture 6">
            <a:extLst>
              <a:ext uri="{FF2B5EF4-FFF2-40B4-BE49-F238E27FC236}">
                <a16:creationId xmlns:a16="http://schemas.microsoft.com/office/drawing/2014/main" id="{F96537A9-A703-4014-B7DC-7284DB866EEF}"/>
              </a:ext>
            </a:extLst>
          </p:cNvPr>
          <p:cNvPicPr>
            <a:picLocks noChangeAspect="1"/>
          </p:cNvPicPr>
          <p:nvPr userDrawn="1"/>
        </p:nvPicPr>
        <p:blipFill>
          <a:blip r:embed="rId2"/>
          <a:stretch>
            <a:fillRect/>
          </a:stretch>
        </p:blipFill>
        <p:spPr>
          <a:xfrm flipV="1">
            <a:off x="154581" y="5847345"/>
            <a:ext cx="8907028" cy="709865"/>
          </a:xfrm>
          <a:prstGeom prst="rect">
            <a:avLst/>
          </a:prstGeom>
        </p:spPr>
      </p:pic>
    </p:spTree>
    <p:extLst>
      <p:ext uri="{BB962C8B-B14F-4D97-AF65-F5344CB8AC3E}">
        <p14:creationId xmlns:p14="http://schemas.microsoft.com/office/powerpoint/2010/main" val="3747023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C5017-406B-45AE-A15B-0B2FC07B88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1BCFF6-CD65-4218-8A8C-603E0DE27F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36283-6FF4-4C68-94AA-F0B5B6629507}"/>
              </a:ext>
            </a:extLst>
          </p:cNvPr>
          <p:cNvSpPr>
            <a:spLocks noGrp="1"/>
          </p:cNvSpPr>
          <p:nvPr>
            <p:ph type="dt" sz="half" idx="10"/>
          </p:nvPr>
        </p:nvSpPr>
        <p:spPr/>
        <p:txBody>
          <a:bodyPr/>
          <a:lstStyle/>
          <a:p>
            <a:fld id="{1F21395A-8CCC-4D7D-A613-4CFE44285315}" type="datetimeFigureOut">
              <a:rPr lang="en-US" smtClean="0"/>
              <a:t>9/13/2021</a:t>
            </a:fld>
            <a:endParaRPr lang="en-US" dirty="0"/>
          </a:p>
        </p:txBody>
      </p:sp>
      <p:sp>
        <p:nvSpPr>
          <p:cNvPr id="5" name="Footer Placeholder 4">
            <a:extLst>
              <a:ext uri="{FF2B5EF4-FFF2-40B4-BE49-F238E27FC236}">
                <a16:creationId xmlns:a16="http://schemas.microsoft.com/office/drawing/2014/main" id="{A25FBE12-5250-4687-8E35-00A1349920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46FA8C-D5A4-4280-81EB-9D7A83C24340}"/>
              </a:ext>
            </a:extLst>
          </p:cNvPr>
          <p:cNvSpPr>
            <a:spLocks noGrp="1"/>
          </p:cNvSpPr>
          <p:nvPr>
            <p:ph type="sldNum" sz="quarter" idx="12"/>
          </p:nvPr>
        </p:nvSpPr>
        <p:spPr/>
        <p:txBody>
          <a:bodyPr/>
          <a:lstStyle/>
          <a:p>
            <a:fld id="{5DBFFC5B-F66A-48C6-9777-917CA111AF92}" type="slidenum">
              <a:rPr lang="en-US" smtClean="0"/>
              <a:t>‹#›</a:t>
            </a:fld>
            <a:endParaRPr lang="en-US" dirty="0"/>
          </a:p>
        </p:txBody>
      </p:sp>
    </p:spTree>
    <p:extLst>
      <p:ext uri="{BB962C8B-B14F-4D97-AF65-F5344CB8AC3E}">
        <p14:creationId xmlns:p14="http://schemas.microsoft.com/office/powerpoint/2010/main" val="2494727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0A71A9-0D1F-4F66-8404-59AD3A3D8D9F}"/>
              </a:ext>
            </a:extLst>
          </p:cNvPr>
          <p:cNvSpPr>
            <a:spLocks noGrp="1"/>
          </p:cNvSpPr>
          <p:nvPr>
            <p:ph type="title" orient="vert"/>
          </p:nvPr>
        </p:nvSpPr>
        <p:spPr>
          <a:xfrm>
            <a:off x="6870700" y="388938"/>
            <a:ext cx="2070100" cy="61991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C8FD7B-F077-42A0-9D44-0FA275B9FA36}"/>
              </a:ext>
            </a:extLst>
          </p:cNvPr>
          <p:cNvSpPr>
            <a:spLocks noGrp="1"/>
          </p:cNvSpPr>
          <p:nvPr>
            <p:ph type="body" orient="vert" idx="1"/>
          </p:nvPr>
        </p:nvSpPr>
        <p:spPr>
          <a:xfrm>
            <a:off x="660400" y="388938"/>
            <a:ext cx="6057900" cy="6199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DBA69-B916-41DC-8E18-048CACE02B41}"/>
              </a:ext>
            </a:extLst>
          </p:cNvPr>
          <p:cNvSpPr>
            <a:spLocks noGrp="1"/>
          </p:cNvSpPr>
          <p:nvPr>
            <p:ph type="dt" sz="half" idx="10"/>
          </p:nvPr>
        </p:nvSpPr>
        <p:spPr/>
        <p:txBody>
          <a:bodyPr/>
          <a:lstStyle/>
          <a:p>
            <a:fld id="{1F21395A-8CCC-4D7D-A613-4CFE44285315}" type="datetimeFigureOut">
              <a:rPr lang="en-US" smtClean="0"/>
              <a:t>9/13/2021</a:t>
            </a:fld>
            <a:endParaRPr lang="en-US" dirty="0"/>
          </a:p>
        </p:txBody>
      </p:sp>
      <p:sp>
        <p:nvSpPr>
          <p:cNvPr id="5" name="Footer Placeholder 4">
            <a:extLst>
              <a:ext uri="{FF2B5EF4-FFF2-40B4-BE49-F238E27FC236}">
                <a16:creationId xmlns:a16="http://schemas.microsoft.com/office/drawing/2014/main" id="{F95B0FE3-F453-4C68-A19E-A3DE2B1BE8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AA9876-74C3-4987-A829-3228F836BF91}"/>
              </a:ext>
            </a:extLst>
          </p:cNvPr>
          <p:cNvSpPr>
            <a:spLocks noGrp="1"/>
          </p:cNvSpPr>
          <p:nvPr>
            <p:ph type="sldNum" sz="quarter" idx="12"/>
          </p:nvPr>
        </p:nvSpPr>
        <p:spPr/>
        <p:txBody>
          <a:bodyPr/>
          <a:lstStyle/>
          <a:p>
            <a:fld id="{5DBFFC5B-F66A-48C6-9777-917CA111AF92}" type="slidenum">
              <a:rPr lang="en-US" smtClean="0"/>
              <a:t>‹#›</a:t>
            </a:fld>
            <a:endParaRPr lang="en-US" dirty="0"/>
          </a:p>
        </p:txBody>
      </p:sp>
    </p:spTree>
    <p:extLst>
      <p:ext uri="{BB962C8B-B14F-4D97-AF65-F5344CB8AC3E}">
        <p14:creationId xmlns:p14="http://schemas.microsoft.com/office/powerpoint/2010/main" val="272192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1CB8A-3EE5-4578-AAD2-615A18F53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BE7A5E-15A3-4A85-A1C3-8EC162D78B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8B026-957B-4F7E-B5EF-F175E467B600}"/>
              </a:ext>
            </a:extLst>
          </p:cNvPr>
          <p:cNvSpPr>
            <a:spLocks noGrp="1"/>
          </p:cNvSpPr>
          <p:nvPr>
            <p:ph type="dt" sz="half" idx="10"/>
          </p:nvPr>
        </p:nvSpPr>
        <p:spPr/>
        <p:txBody>
          <a:bodyPr/>
          <a:lstStyle/>
          <a:p>
            <a:fld id="{1F21395A-8CCC-4D7D-A613-4CFE44285315}" type="datetimeFigureOut">
              <a:rPr lang="en-US" smtClean="0"/>
              <a:t>9/13/2021</a:t>
            </a:fld>
            <a:endParaRPr lang="en-US" dirty="0"/>
          </a:p>
        </p:txBody>
      </p:sp>
      <p:sp>
        <p:nvSpPr>
          <p:cNvPr id="5" name="Footer Placeholder 4">
            <a:extLst>
              <a:ext uri="{FF2B5EF4-FFF2-40B4-BE49-F238E27FC236}">
                <a16:creationId xmlns:a16="http://schemas.microsoft.com/office/drawing/2014/main" id="{A72AAA22-666B-42C4-82C7-0CC9586148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47F92A-B44F-4612-8A35-53860761C221}"/>
              </a:ext>
            </a:extLst>
          </p:cNvPr>
          <p:cNvSpPr>
            <a:spLocks noGrp="1"/>
          </p:cNvSpPr>
          <p:nvPr>
            <p:ph type="sldNum" sz="quarter" idx="12"/>
          </p:nvPr>
        </p:nvSpPr>
        <p:spPr/>
        <p:txBody>
          <a:bodyPr/>
          <a:lstStyle/>
          <a:p>
            <a:fld id="{5DBFFC5B-F66A-48C6-9777-917CA111AF92}" type="slidenum">
              <a:rPr lang="en-US" smtClean="0"/>
              <a:t>‹#›</a:t>
            </a:fld>
            <a:endParaRPr lang="en-US" dirty="0"/>
          </a:p>
        </p:txBody>
      </p:sp>
    </p:spTree>
    <p:extLst>
      <p:ext uri="{BB962C8B-B14F-4D97-AF65-F5344CB8AC3E}">
        <p14:creationId xmlns:p14="http://schemas.microsoft.com/office/powerpoint/2010/main" val="155725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AE28F-9C98-4FE1-B9BE-95B3F20E72F8}"/>
              </a:ext>
            </a:extLst>
          </p:cNvPr>
          <p:cNvSpPr>
            <a:spLocks noGrp="1"/>
          </p:cNvSpPr>
          <p:nvPr>
            <p:ph type="title"/>
          </p:nvPr>
        </p:nvSpPr>
        <p:spPr>
          <a:xfrm>
            <a:off x="655638" y="1824038"/>
            <a:ext cx="8280400" cy="30432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7FA0D4-3206-4AFF-8FC2-AC554A8FCE9C}"/>
              </a:ext>
            </a:extLst>
          </p:cNvPr>
          <p:cNvSpPr>
            <a:spLocks noGrp="1"/>
          </p:cNvSpPr>
          <p:nvPr>
            <p:ph type="body" idx="1"/>
          </p:nvPr>
        </p:nvSpPr>
        <p:spPr>
          <a:xfrm>
            <a:off x="655638" y="4895850"/>
            <a:ext cx="8280400" cy="16002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B6ADDE-2D54-4A6B-87C5-B555C9825F35}"/>
              </a:ext>
            </a:extLst>
          </p:cNvPr>
          <p:cNvSpPr>
            <a:spLocks noGrp="1"/>
          </p:cNvSpPr>
          <p:nvPr>
            <p:ph type="dt" sz="half" idx="10"/>
          </p:nvPr>
        </p:nvSpPr>
        <p:spPr/>
        <p:txBody>
          <a:bodyPr/>
          <a:lstStyle/>
          <a:p>
            <a:fld id="{1F21395A-8CCC-4D7D-A613-4CFE44285315}" type="datetimeFigureOut">
              <a:rPr lang="en-US" smtClean="0"/>
              <a:t>9/13/2021</a:t>
            </a:fld>
            <a:endParaRPr lang="en-US" dirty="0"/>
          </a:p>
        </p:txBody>
      </p:sp>
      <p:sp>
        <p:nvSpPr>
          <p:cNvPr id="5" name="Footer Placeholder 4">
            <a:extLst>
              <a:ext uri="{FF2B5EF4-FFF2-40B4-BE49-F238E27FC236}">
                <a16:creationId xmlns:a16="http://schemas.microsoft.com/office/drawing/2014/main" id="{9CEF9729-725B-47EE-9864-C390919A63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D100A4-77DD-4F98-8292-4F3430C20F00}"/>
              </a:ext>
            </a:extLst>
          </p:cNvPr>
          <p:cNvSpPr>
            <a:spLocks noGrp="1"/>
          </p:cNvSpPr>
          <p:nvPr>
            <p:ph type="sldNum" sz="quarter" idx="12"/>
          </p:nvPr>
        </p:nvSpPr>
        <p:spPr/>
        <p:txBody>
          <a:bodyPr/>
          <a:lstStyle/>
          <a:p>
            <a:fld id="{5DBFFC5B-F66A-48C6-9777-917CA111AF92}" type="slidenum">
              <a:rPr lang="en-US" smtClean="0"/>
              <a:t>‹#›</a:t>
            </a:fld>
            <a:endParaRPr lang="en-US" dirty="0"/>
          </a:p>
        </p:txBody>
      </p:sp>
    </p:spTree>
    <p:extLst>
      <p:ext uri="{BB962C8B-B14F-4D97-AF65-F5344CB8AC3E}">
        <p14:creationId xmlns:p14="http://schemas.microsoft.com/office/powerpoint/2010/main" val="412943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D3C8-5C30-4C1E-9027-5A665C67F4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A3E71E-2E1F-4C42-8023-3830CE444DAF}"/>
              </a:ext>
            </a:extLst>
          </p:cNvPr>
          <p:cNvSpPr>
            <a:spLocks noGrp="1"/>
          </p:cNvSpPr>
          <p:nvPr>
            <p:ph sz="half" idx="1"/>
          </p:nvPr>
        </p:nvSpPr>
        <p:spPr>
          <a:xfrm>
            <a:off x="660400" y="1947863"/>
            <a:ext cx="4064000"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275122-3046-4CBA-B5CD-952ADD4F382D}"/>
              </a:ext>
            </a:extLst>
          </p:cNvPr>
          <p:cNvSpPr>
            <a:spLocks noGrp="1"/>
          </p:cNvSpPr>
          <p:nvPr>
            <p:ph sz="half" idx="2"/>
          </p:nvPr>
        </p:nvSpPr>
        <p:spPr>
          <a:xfrm>
            <a:off x="4876800" y="1947863"/>
            <a:ext cx="4064000"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2C047D-6654-4C8D-8E2A-A8535AD37B9A}"/>
              </a:ext>
            </a:extLst>
          </p:cNvPr>
          <p:cNvSpPr>
            <a:spLocks noGrp="1"/>
          </p:cNvSpPr>
          <p:nvPr>
            <p:ph type="dt" sz="half" idx="10"/>
          </p:nvPr>
        </p:nvSpPr>
        <p:spPr/>
        <p:txBody>
          <a:bodyPr/>
          <a:lstStyle/>
          <a:p>
            <a:fld id="{1F21395A-8CCC-4D7D-A613-4CFE44285315}" type="datetimeFigureOut">
              <a:rPr lang="en-US" smtClean="0"/>
              <a:t>9/13/2021</a:t>
            </a:fld>
            <a:endParaRPr lang="en-US" dirty="0"/>
          </a:p>
        </p:txBody>
      </p:sp>
      <p:sp>
        <p:nvSpPr>
          <p:cNvPr id="6" name="Footer Placeholder 5">
            <a:extLst>
              <a:ext uri="{FF2B5EF4-FFF2-40B4-BE49-F238E27FC236}">
                <a16:creationId xmlns:a16="http://schemas.microsoft.com/office/drawing/2014/main" id="{B562080B-F557-4D06-9D36-8F1FF09353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106567-D2E1-4F74-A82A-659AA239F048}"/>
              </a:ext>
            </a:extLst>
          </p:cNvPr>
          <p:cNvSpPr>
            <a:spLocks noGrp="1"/>
          </p:cNvSpPr>
          <p:nvPr>
            <p:ph type="sldNum" sz="quarter" idx="12"/>
          </p:nvPr>
        </p:nvSpPr>
        <p:spPr/>
        <p:txBody>
          <a:bodyPr/>
          <a:lstStyle/>
          <a:p>
            <a:fld id="{5DBFFC5B-F66A-48C6-9777-917CA111AF92}" type="slidenum">
              <a:rPr lang="en-US" smtClean="0"/>
              <a:t>‹#›</a:t>
            </a:fld>
            <a:endParaRPr lang="en-US" dirty="0"/>
          </a:p>
        </p:txBody>
      </p:sp>
    </p:spTree>
    <p:extLst>
      <p:ext uri="{BB962C8B-B14F-4D97-AF65-F5344CB8AC3E}">
        <p14:creationId xmlns:p14="http://schemas.microsoft.com/office/powerpoint/2010/main" val="1622497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31F24-4634-4941-AF5F-C527E7A4B0F1}"/>
              </a:ext>
            </a:extLst>
          </p:cNvPr>
          <p:cNvSpPr>
            <a:spLocks noGrp="1"/>
          </p:cNvSpPr>
          <p:nvPr>
            <p:ph type="title"/>
          </p:nvPr>
        </p:nvSpPr>
        <p:spPr>
          <a:xfrm>
            <a:off x="661988" y="388938"/>
            <a:ext cx="8280400" cy="14144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6CEFBF-5EA1-447C-B90A-C31823CDD6A0}"/>
              </a:ext>
            </a:extLst>
          </p:cNvPr>
          <p:cNvSpPr>
            <a:spLocks noGrp="1"/>
          </p:cNvSpPr>
          <p:nvPr>
            <p:ph type="body" idx="1"/>
          </p:nvPr>
        </p:nvSpPr>
        <p:spPr>
          <a:xfrm>
            <a:off x="661988" y="1793875"/>
            <a:ext cx="4060825"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200B50-B18D-46DD-99CD-7834A4C8AD4F}"/>
              </a:ext>
            </a:extLst>
          </p:cNvPr>
          <p:cNvSpPr>
            <a:spLocks noGrp="1"/>
          </p:cNvSpPr>
          <p:nvPr>
            <p:ph sz="half" idx="2"/>
          </p:nvPr>
        </p:nvSpPr>
        <p:spPr>
          <a:xfrm>
            <a:off x="661988" y="2671763"/>
            <a:ext cx="4060825" cy="3930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60761F-E055-426D-9927-14A14AD415C0}"/>
              </a:ext>
            </a:extLst>
          </p:cNvPr>
          <p:cNvSpPr>
            <a:spLocks noGrp="1"/>
          </p:cNvSpPr>
          <p:nvPr>
            <p:ph type="body" sz="quarter" idx="3"/>
          </p:nvPr>
        </p:nvSpPr>
        <p:spPr>
          <a:xfrm>
            <a:off x="4860925" y="1793875"/>
            <a:ext cx="4081463"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0B7854-A28B-4878-BE73-75503CC5495E}"/>
              </a:ext>
            </a:extLst>
          </p:cNvPr>
          <p:cNvSpPr>
            <a:spLocks noGrp="1"/>
          </p:cNvSpPr>
          <p:nvPr>
            <p:ph sz="quarter" idx="4"/>
          </p:nvPr>
        </p:nvSpPr>
        <p:spPr>
          <a:xfrm>
            <a:off x="4860925" y="2671763"/>
            <a:ext cx="4081463" cy="3930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E96A76-3842-4242-B490-74D15402BBEC}"/>
              </a:ext>
            </a:extLst>
          </p:cNvPr>
          <p:cNvSpPr>
            <a:spLocks noGrp="1"/>
          </p:cNvSpPr>
          <p:nvPr>
            <p:ph type="dt" sz="half" idx="10"/>
          </p:nvPr>
        </p:nvSpPr>
        <p:spPr/>
        <p:txBody>
          <a:bodyPr/>
          <a:lstStyle/>
          <a:p>
            <a:fld id="{1F21395A-8CCC-4D7D-A613-4CFE44285315}" type="datetimeFigureOut">
              <a:rPr lang="en-US" smtClean="0"/>
              <a:t>9/13/2021</a:t>
            </a:fld>
            <a:endParaRPr lang="en-US" dirty="0"/>
          </a:p>
        </p:txBody>
      </p:sp>
      <p:sp>
        <p:nvSpPr>
          <p:cNvPr id="8" name="Footer Placeholder 7">
            <a:extLst>
              <a:ext uri="{FF2B5EF4-FFF2-40B4-BE49-F238E27FC236}">
                <a16:creationId xmlns:a16="http://schemas.microsoft.com/office/drawing/2014/main" id="{1730EB41-BF62-4D61-8AAA-2A5CC31541B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D6FABFA-773D-4991-A9FF-4289457D9A1F}"/>
              </a:ext>
            </a:extLst>
          </p:cNvPr>
          <p:cNvSpPr>
            <a:spLocks noGrp="1"/>
          </p:cNvSpPr>
          <p:nvPr>
            <p:ph type="sldNum" sz="quarter" idx="12"/>
          </p:nvPr>
        </p:nvSpPr>
        <p:spPr/>
        <p:txBody>
          <a:bodyPr/>
          <a:lstStyle/>
          <a:p>
            <a:fld id="{5DBFFC5B-F66A-48C6-9777-917CA111AF92}" type="slidenum">
              <a:rPr lang="en-US" smtClean="0"/>
              <a:t>‹#›</a:t>
            </a:fld>
            <a:endParaRPr lang="en-US" dirty="0"/>
          </a:p>
        </p:txBody>
      </p:sp>
    </p:spTree>
    <p:extLst>
      <p:ext uri="{BB962C8B-B14F-4D97-AF65-F5344CB8AC3E}">
        <p14:creationId xmlns:p14="http://schemas.microsoft.com/office/powerpoint/2010/main" val="161976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75542-9827-44F2-8F14-D194B5477D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4F51C3-9C10-4DA5-869D-2E4485F20650}"/>
              </a:ext>
            </a:extLst>
          </p:cNvPr>
          <p:cNvSpPr>
            <a:spLocks noGrp="1"/>
          </p:cNvSpPr>
          <p:nvPr>
            <p:ph type="dt" sz="half" idx="10"/>
          </p:nvPr>
        </p:nvSpPr>
        <p:spPr/>
        <p:txBody>
          <a:bodyPr/>
          <a:lstStyle/>
          <a:p>
            <a:fld id="{1F21395A-8CCC-4D7D-A613-4CFE44285315}" type="datetimeFigureOut">
              <a:rPr lang="en-US" smtClean="0"/>
              <a:t>9/13/2021</a:t>
            </a:fld>
            <a:endParaRPr lang="en-US" dirty="0"/>
          </a:p>
        </p:txBody>
      </p:sp>
      <p:sp>
        <p:nvSpPr>
          <p:cNvPr id="4" name="Footer Placeholder 3">
            <a:extLst>
              <a:ext uri="{FF2B5EF4-FFF2-40B4-BE49-F238E27FC236}">
                <a16:creationId xmlns:a16="http://schemas.microsoft.com/office/drawing/2014/main" id="{D339816A-7DC2-45D7-B5E4-8273C5AA7D9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54A4F1A-8667-4BB0-9459-D0FD925B55ED}"/>
              </a:ext>
            </a:extLst>
          </p:cNvPr>
          <p:cNvSpPr>
            <a:spLocks noGrp="1"/>
          </p:cNvSpPr>
          <p:nvPr>
            <p:ph type="sldNum" sz="quarter" idx="12"/>
          </p:nvPr>
        </p:nvSpPr>
        <p:spPr/>
        <p:txBody>
          <a:bodyPr/>
          <a:lstStyle/>
          <a:p>
            <a:fld id="{5DBFFC5B-F66A-48C6-9777-917CA111AF92}" type="slidenum">
              <a:rPr lang="en-US" smtClean="0"/>
              <a:t>‹#›</a:t>
            </a:fld>
            <a:endParaRPr lang="en-US" dirty="0"/>
          </a:p>
        </p:txBody>
      </p:sp>
    </p:spTree>
    <p:extLst>
      <p:ext uri="{BB962C8B-B14F-4D97-AF65-F5344CB8AC3E}">
        <p14:creationId xmlns:p14="http://schemas.microsoft.com/office/powerpoint/2010/main" val="424775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0D8901-60A9-4F9D-BD16-678780554982}"/>
              </a:ext>
            </a:extLst>
          </p:cNvPr>
          <p:cNvSpPr>
            <a:spLocks noGrp="1"/>
          </p:cNvSpPr>
          <p:nvPr>
            <p:ph type="dt" sz="half" idx="10"/>
          </p:nvPr>
        </p:nvSpPr>
        <p:spPr/>
        <p:txBody>
          <a:bodyPr/>
          <a:lstStyle/>
          <a:p>
            <a:fld id="{1F21395A-8CCC-4D7D-A613-4CFE44285315}" type="datetimeFigureOut">
              <a:rPr lang="en-US" smtClean="0"/>
              <a:t>9/13/2021</a:t>
            </a:fld>
            <a:endParaRPr lang="en-US" dirty="0"/>
          </a:p>
        </p:txBody>
      </p:sp>
      <p:sp>
        <p:nvSpPr>
          <p:cNvPr id="3" name="Footer Placeholder 2">
            <a:extLst>
              <a:ext uri="{FF2B5EF4-FFF2-40B4-BE49-F238E27FC236}">
                <a16:creationId xmlns:a16="http://schemas.microsoft.com/office/drawing/2014/main" id="{C0701CAE-4749-4FDF-859C-27460B40051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2CE6C8-0A5A-4A64-BCA5-80546A0392E3}"/>
              </a:ext>
            </a:extLst>
          </p:cNvPr>
          <p:cNvSpPr>
            <a:spLocks noGrp="1"/>
          </p:cNvSpPr>
          <p:nvPr>
            <p:ph type="sldNum" sz="quarter" idx="12"/>
          </p:nvPr>
        </p:nvSpPr>
        <p:spPr/>
        <p:txBody>
          <a:bodyPr/>
          <a:lstStyle/>
          <a:p>
            <a:fld id="{5DBFFC5B-F66A-48C6-9777-917CA111AF92}" type="slidenum">
              <a:rPr lang="en-US" smtClean="0"/>
              <a:t>‹#›</a:t>
            </a:fld>
            <a:endParaRPr lang="en-US" dirty="0"/>
          </a:p>
        </p:txBody>
      </p:sp>
    </p:spTree>
    <p:extLst>
      <p:ext uri="{BB962C8B-B14F-4D97-AF65-F5344CB8AC3E}">
        <p14:creationId xmlns:p14="http://schemas.microsoft.com/office/powerpoint/2010/main" val="2055767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6229D-B2CB-4481-BEB2-A346F8E89B33}"/>
              </a:ext>
            </a:extLst>
          </p:cNvPr>
          <p:cNvSpPr>
            <a:spLocks noGrp="1"/>
          </p:cNvSpPr>
          <p:nvPr>
            <p:ph type="title"/>
          </p:nvPr>
        </p:nvSpPr>
        <p:spPr>
          <a:xfrm>
            <a:off x="661988" y="487363"/>
            <a:ext cx="3095625" cy="170656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44E827-9F16-40ED-B61E-E137A5570B94}"/>
              </a:ext>
            </a:extLst>
          </p:cNvPr>
          <p:cNvSpPr>
            <a:spLocks noGrp="1"/>
          </p:cNvSpPr>
          <p:nvPr>
            <p:ph idx="1"/>
          </p:nvPr>
        </p:nvSpPr>
        <p:spPr>
          <a:xfrm>
            <a:off x="4081463" y="1052513"/>
            <a:ext cx="4860925" cy="5199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FDC8B3-B5D4-43A4-B3B8-860BAA0708B6}"/>
              </a:ext>
            </a:extLst>
          </p:cNvPr>
          <p:cNvSpPr>
            <a:spLocks noGrp="1"/>
          </p:cNvSpPr>
          <p:nvPr>
            <p:ph type="body" sz="half" idx="2"/>
          </p:nvPr>
        </p:nvSpPr>
        <p:spPr>
          <a:xfrm>
            <a:off x="661988" y="2193925"/>
            <a:ext cx="3095625"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85E3F-1189-4DCA-91CB-159D13FE9BEE}"/>
              </a:ext>
            </a:extLst>
          </p:cNvPr>
          <p:cNvSpPr>
            <a:spLocks noGrp="1"/>
          </p:cNvSpPr>
          <p:nvPr>
            <p:ph type="dt" sz="half" idx="10"/>
          </p:nvPr>
        </p:nvSpPr>
        <p:spPr/>
        <p:txBody>
          <a:bodyPr/>
          <a:lstStyle/>
          <a:p>
            <a:fld id="{1F21395A-8CCC-4D7D-A613-4CFE44285315}" type="datetimeFigureOut">
              <a:rPr lang="en-US" smtClean="0"/>
              <a:t>9/13/2021</a:t>
            </a:fld>
            <a:endParaRPr lang="en-US" dirty="0"/>
          </a:p>
        </p:txBody>
      </p:sp>
      <p:sp>
        <p:nvSpPr>
          <p:cNvPr id="6" name="Footer Placeholder 5">
            <a:extLst>
              <a:ext uri="{FF2B5EF4-FFF2-40B4-BE49-F238E27FC236}">
                <a16:creationId xmlns:a16="http://schemas.microsoft.com/office/drawing/2014/main" id="{1E4C908A-3CE3-4C33-AC88-04A54DFECF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E7F6887-BEEA-4617-BBD3-70FA32297C02}"/>
              </a:ext>
            </a:extLst>
          </p:cNvPr>
          <p:cNvSpPr>
            <a:spLocks noGrp="1"/>
          </p:cNvSpPr>
          <p:nvPr>
            <p:ph type="sldNum" sz="quarter" idx="12"/>
          </p:nvPr>
        </p:nvSpPr>
        <p:spPr/>
        <p:txBody>
          <a:bodyPr/>
          <a:lstStyle/>
          <a:p>
            <a:fld id="{5DBFFC5B-F66A-48C6-9777-917CA111AF92}" type="slidenum">
              <a:rPr lang="en-US" smtClean="0"/>
              <a:t>‹#›</a:t>
            </a:fld>
            <a:endParaRPr lang="en-US" dirty="0"/>
          </a:p>
        </p:txBody>
      </p:sp>
    </p:spTree>
    <p:extLst>
      <p:ext uri="{BB962C8B-B14F-4D97-AF65-F5344CB8AC3E}">
        <p14:creationId xmlns:p14="http://schemas.microsoft.com/office/powerpoint/2010/main" val="261442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CF60D-26EF-441E-A075-33461CC150EC}"/>
              </a:ext>
            </a:extLst>
          </p:cNvPr>
          <p:cNvSpPr>
            <a:spLocks noGrp="1"/>
          </p:cNvSpPr>
          <p:nvPr>
            <p:ph type="title"/>
          </p:nvPr>
        </p:nvSpPr>
        <p:spPr>
          <a:xfrm>
            <a:off x="661988" y="487363"/>
            <a:ext cx="3095625" cy="1706562"/>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649A19-23CB-4649-9E15-FE795304A93C}"/>
              </a:ext>
            </a:extLst>
          </p:cNvPr>
          <p:cNvSpPr>
            <a:spLocks noGrp="1"/>
          </p:cNvSpPr>
          <p:nvPr>
            <p:ph type="pic" idx="1"/>
          </p:nvPr>
        </p:nvSpPr>
        <p:spPr>
          <a:xfrm>
            <a:off x="4081463" y="1052513"/>
            <a:ext cx="4860925" cy="5199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20155DD-C302-4BEC-A8D8-81DBDFB1063E}"/>
              </a:ext>
            </a:extLst>
          </p:cNvPr>
          <p:cNvSpPr>
            <a:spLocks noGrp="1"/>
          </p:cNvSpPr>
          <p:nvPr>
            <p:ph type="body" sz="half" idx="2"/>
          </p:nvPr>
        </p:nvSpPr>
        <p:spPr>
          <a:xfrm>
            <a:off x="661988" y="2193925"/>
            <a:ext cx="3095625"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A17E9-1AE4-4125-A908-9E040E4F3791}"/>
              </a:ext>
            </a:extLst>
          </p:cNvPr>
          <p:cNvSpPr>
            <a:spLocks noGrp="1"/>
          </p:cNvSpPr>
          <p:nvPr>
            <p:ph type="dt" sz="half" idx="10"/>
          </p:nvPr>
        </p:nvSpPr>
        <p:spPr/>
        <p:txBody>
          <a:bodyPr/>
          <a:lstStyle/>
          <a:p>
            <a:fld id="{1F21395A-8CCC-4D7D-A613-4CFE44285315}" type="datetimeFigureOut">
              <a:rPr lang="en-US" smtClean="0"/>
              <a:t>9/13/2021</a:t>
            </a:fld>
            <a:endParaRPr lang="en-US" dirty="0"/>
          </a:p>
        </p:txBody>
      </p:sp>
      <p:sp>
        <p:nvSpPr>
          <p:cNvPr id="6" name="Footer Placeholder 5">
            <a:extLst>
              <a:ext uri="{FF2B5EF4-FFF2-40B4-BE49-F238E27FC236}">
                <a16:creationId xmlns:a16="http://schemas.microsoft.com/office/drawing/2014/main" id="{AFBBA4A4-4535-4D21-91DC-BA7604E77F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511B48-BED6-4972-B3C8-DF943D3B5B68}"/>
              </a:ext>
            </a:extLst>
          </p:cNvPr>
          <p:cNvSpPr>
            <a:spLocks noGrp="1"/>
          </p:cNvSpPr>
          <p:nvPr>
            <p:ph type="sldNum" sz="quarter" idx="12"/>
          </p:nvPr>
        </p:nvSpPr>
        <p:spPr/>
        <p:txBody>
          <a:bodyPr/>
          <a:lstStyle/>
          <a:p>
            <a:fld id="{5DBFFC5B-F66A-48C6-9777-917CA111AF92}" type="slidenum">
              <a:rPr lang="en-US" smtClean="0"/>
              <a:t>‹#›</a:t>
            </a:fld>
            <a:endParaRPr lang="en-US" dirty="0"/>
          </a:p>
        </p:txBody>
      </p:sp>
    </p:spTree>
    <p:extLst>
      <p:ext uri="{BB962C8B-B14F-4D97-AF65-F5344CB8AC3E}">
        <p14:creationId xmlns:p14="http://schemas.microsoft.com/office/powerpoint/2010/main" val="256298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8C7E21-1B17-4348-BBA7-E750808C1872}"/>
              </a:ext>
            </a:extLst>
          </p:cNvPr>
          <p:cNvSpPr>
            <a:spLocks noGrp="1"/>
          </p:cNvSpPr>
          <p:nvPr>
            <p:ph type="title"/>
          </p:nvPr>
        </p:nvSpPr>
        <p:spPr>
          <a:xfrm>
            <a:off x="660400" y="388938"/>
            <a:ext cx="8280400" cy="14144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70561B-3461-4B66-8AFA-62CF3BB04299}"/>
              </a:ext>
            </a:extLst>
          </p:cNvPr>
          <p:cNvSpPr>
            <a:spLocks noGrp="1"/>
          </p:cNvSpPr>
          <p:nvPr>
            <p:ph type="body" idx="1"/>
          </p:nvPr>
        </p:nvSpPr>
        <p:spPr>
          <a:xfrm>
            <a:off x="660400" y="1947863"/>
            <a:ext cx="8280400" cy="46402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922AA-3A6E-4337-902B-5D3B6CDACE2D}"/>
              </a:ext>
            </a:extLst>
          </p:cNvPr>
          <p:cNvSpPr>
            <a:spLocks noGrp="1"/>
          </p:cNvSpPr>
          <p:nvPr>
            <p:ph type="dt" sz="half" idx="2"/>
          </p:nvPr>
        </p:nvSpPr>
        <p:spPr>
          <a:xfrm>
            <a:off x="660400" y="6780213"/>
            <a:ext cx="2160588" cy="388937"/>
          </a:xfrm>
          <a:prstGeom prst="rect">
            <a:avLst/>
          </a:prstGeom>
        </p:spPr>
        <p:txBody>
          <a:bodyPr vert="horz" lIns="91440" tIns="45720" rIns="91440" bIns="45720" rtlCol="0" anchor="ctr"/>
          <a:lstStyle>
            <a:lvl1pPr algn="l">
              <a:defRPr sz="1200">
                <a:solidFill>
                  <a:schemeClr val="tx1">
                    <a:tint val="75000"/>
                  </a:schemeClr>
                </a:solidFill>
              </a:defRPr>
            </a:lvl1pPr>
          </a:lstStyle>
          <a:p>
            <a:fld id="{1F21395A-8CCC-4D7D-A613-4CFE44285315}" type="datetimeFigureOut">
              <a:rPr lang="en-US" smtClean="0"/>
              <a:t>9/13/2021</a:t>
            </a:fld>
            <a:endParaRPr lang="en-US" dirty="0"/>
          </a:p>
        </p:txBody>
      </p:sp>
      <p:sp>
        <p:nvSpPr>
          <p:cNvPr id="5" name="Footer Placeholder 4">
            <a:extLst>
              <a:ext uri="{FF2B5EF4-FFF2-40B4-BE49-F238E27FC236}">
                <a16:creationId xmlns:a16="http://schemas.microsoft.com/office/drawing/2014/main" id="{9909996B-1620-437A-84B8-D94438675D15}"/>
              </a:ext>
            </a:extLst>
          </p:cNvPr>
          <p:cNvSpPr>
            <a:spLocks noGrp="1"/>
          </p:cNvSpPr>
          <p:nvPr>
            <p:ph type="ftr" sz="quarter" idx="3"/>
          </p:nvPr>
        </p:nvSpPr>
        <p:spPr>
          <a:xfrm>
            <a:off x="3179763" y="6780213"/>
            <a:ext cx="3241675" cy="3889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16A2DB2-436D-4A66-95C9-F9817F663892}"/>
              </a:ext>
            </a:extLst>
          </p:cNvPr>
          <p:cNvSpPr>
            <a:spLocks noGrp="1"/>
          </p:cNvSpPr>
          <p:nvPr>
            <p:ph type="sldNum" sz="quarter" idx="4"/>
          </p:nvPr>
        </p:nvSpPr>
        <p:spPr>
          <a:xfrm>
            <a:off x="6780213" y="6780213"/>
            <a:ext cx="2160587" cy="388937"/>
          </a:xfrm>
          <a:prstGeom prst="rect">
            <a:avLst/>
          </a:prstGeom>
        </p:spPr>
        <p:txBody>
          <a:bodyPr vert="horz" lIns="91440" tIns="45720" rIns="91440" bIns="45720" rtlCol="0" anchor="ctr"/>
          <a:lstStyle>
            <a:lvl1pPr algn="r">
              <a:defRPr sz="1200">
                <a:solidFill>
                  <a:schemeClr val="tx1">
                    <a:tint val="75000"/>
                  </a:schemeClr>
                </a:solidFill>
              </a:defRPr>
            </a:lvl1pPr>
          </a:lstStyle>
          <a:p>
            <a:fld id="{5DBFFC5B-F66A-48C6-9777-917CA111AF92}" type="slidenum">
              <a:rPr lang="en-US" smtClean="0"/>
              <a:t>‹#›</a:t>
            </a:fld>
            <a:endParaRPr lang="en-US" dirty="0"/>
          </a:p>
        </p:txBody>
      </p:sp>
    </p:spTree>
    <p:extLst>
      <p:ext uri="{BB962C8B-B14F-4D97-AF65-F5344CB8AC3E}">
        <p14:creationId xmlns:p14="http://schemas.microsoft.com/office/powerpoint/2010/main" val="29515367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A7DEA9-2857-47D8-896D-F26E9D7B0D08}"/>
              </a:ext>
            </a:extLst>
          </p:cNvPr>
          <p:cNvPicPr>
            <a:picLocks noChangeAspect="1"/>
          </p:cNvPicPr>
          <p:nvPr/>
        </p:nvPicPr>
        <p:blipFill>
          <a:blip r:embed="rId3"/>
          <a:stretch>
            <a:fillRect/>
          </a:stretch>
        </p:blipFill>
        <p:spPr>
          <a:xfrm>
            <a:off x="7388352" y="6678850"/>
            <a:ext cx="814429" cy="636350"/>
          </a:xfrm>
          <a:prstGeom prst="rect">
            <a:avLst/>
          </a:prstGeom>
        </p:spPr>
      </p:pic>
      <p:sp>
        <p:nvSpPr>
          <p:cNvPr id="2" name="TextBox 1">
            <a:extLst>
              <a:ext uri="{FF2B5EF4-FFF2-40B4-BE49-F238E27FC236}">
                <a16:creationId xmlns:a16="http://schemas.microsoft.com/office/drawing/2014/main" id="{1E29F60D-B6BC-4E56-BD26-A193E4807100}"/>
              </a:ext>
            </a:extLst>
          </p:cNvPr>
          <p:cNvSpPr txBox="1"/>
          <p:nvPr/>
        </p:nvSpPr>
        <p:spPr>
          <a:xfrm>
            <a:off x="481437" y="5351127"/>
            <a:ext cx="8428776" cy="1015663"/>
          </a:xfrm>
          <a:prstGeom prst="rect">
            <a:avLst/>
          </a:prstGeom>
          <a:noFill/>
        </p:spPr>
        <p:txBody>
          <a:bodyPr wrap="square" rtlCol="0">
            <a:spAutoFit/>
          </a:bodyPr>
          <a:lstStyle/>
          <a:p>
            <a:pPr algn="ctr"/>
            <a:r>
              <a:rPr lang="en-US" sz="2000" dirty="0">
                <a:latin typeface="+mn-lt"/>
              </a:rPr>
              <a:t>2019 National Profile of Combined Total Overseas International Travelers (Non-Resident Overseas Visitors &amp; U.S. Residents) taking an Overseas Trip to/from </a:t>
            </a:r>
            <a:r>
              <a:rPr lang="en-US" sz="2000" b="1" dirty="0">
                <a:latin typeface="+mn-lt"/>
              </a:rPr>
              <a:t>All U.S. International Airports </a:t>
            </a:r>
            <a:r>
              <a:rPr lang="en-US" sz="2000" dirty="0">
                <a:latin typeface="+mn-lt"/>
              </a:rPr>
              <a:t>as a Port of Entry/Embarkation</a:t>
            </a:r>
          </a:p>
        </p:txBody>
      </p:sp>
      <p:sp>
        <p:nvSpPr>
          <p:cNvPr id="3" name="Rectangle 2">
            <a:extLst>
              <a:ext uri="{FF2B5EF4-FFF2-40B4-BE49-F238E27FC236}">
                <a16:creationId xmlns:a16="http://schemas.microsoft.com/office/drawing/2014/main" id="{E995FAA4-0C33-44D4-9F11-7DBDB90EA7CA}"/>
              </a:ext>
            </a:extLst>
          </p:cNvPr>
          <p:cNvSpPr>
            <a:spLocks noChangeArrowheads="1"/>
          </p:cNvSpPr>
          <p:nvPr/>
        </p:nvSpPr>
        <p:spPr bwMode="auto">
          <a:xfrm>
            <a:off x="0" y="-57804"/>
            <a:ext cx="960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5" name="Picture 1">
            <a:extLst>
              <a:ext uri="{FF2B5EF4-FFF2-40B4-BE49-F238E27FC236}">
                <a16:creationId xmlns:a16="http://schemas.microsoft.com/office/drawing/2014/main" id="{168E03E1-2341-464B-9095-3B9885A341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6579357"/>
            <a:ext cx="1549713" cy="6325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CF6A996-D0BF-4FFD-BB15-702DE2FC947F}"/>
              </a:ext>
            </a:extLst>
          </p:cNvPr>
          <p:cNvSpPr>
            <a:spLocks noChangeArrowheads="1"/>
          </p:cNvSpPr>
          <p:nvPr/>
        </p:nvSpPr>
        <p:spPr bwMode="auto">
          <a:xfrm>
            <a:off x="7972425" y="6730959"/>
            <a:ext cx="162877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1143000" algn="l"/>
              </a:tabLst>
              <a:defRPr>
                <a:solidFill>
                  <a:schemeClr val="tx1"/>
                </a:solidFill>
                <a:latin typeface="Arial" panose="020B0604020202020204" pitchFamily="34" charset="0"/>
              </a:defRPr>
            </a:lvl1pPr>
            <a:lvl2pPr marL="457200" eaLnBrk="0" hangingPunct="0">
              <a:tabLst>
                <a:tab pos="1143000" algn="l"/>
              </a:tabLst>
              <a:defRPr>
                <a:solidFill>
                  <a:schemeClr val="tx1"/>
                </a:solidFill>
                <a:latin typeface="Arial" panose="020B0604020202020204" pitchFamily="34" charset="0"/>
              </a:defRPr>
            </a:lvl2pPr>
            <a:lvl3pPr marL="914400" eaLnBrk="0" hangingPunct="0">
              <a:tabLst>
                <a:tab pos="1143000" algn="l"/>
              </a:tabLst>
              <a:defRPr>
                <a:solidFill>
                  <a:schemeClr val="tx1"/>
                </a:solidFill>
                <a:latin typeface="Arial" panose="020B0604020202020204" pitchFamily="34" charset="0"/>
              </a:defRPr>
            </a:lvl3pPr>
            <a:lvl4pPr marL="1371600" eaLnBrk="0" hangingPunct="0">
              <a:tabLst>
                <a:tab pos="1143000" algn="l"/>
              </a:tabLst>
              <a:defRPr>
                <a:solidFill>
                  <a:schemeClr val="tx1"/>
                </a:solidFill>
                <a:latin typeface="Arial" panose="020B0604020202020204" pitchFamily="34" charset="0"/>
              </a:defRPr>
            </a:lvl4pPr>
            <a:lvl5pPr marL="1828800" eaLnBrk="0" hangingPunct="0">
              <a:tabLst>
                <a:tab pos="11430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1430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1430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1430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143000" algn="l"/>
              </a:tabLst>
              <a:defRPr>
                <a:solidFill>
                  <a:schemeClr val="tx1"/>
                </a:solidFill>
                <a:latin typeface="Arial" panose="020B0604020202020204" pitchFamily="34" charset="0"/>
              </a:defRPr>
            </a:lvl9pPr>
          </a:lstStyle>
          <a:p>
            <a:pPr marL="0" marR="0">
              <a:spcBef>
                <a:spcPts val="0"/>
              </a:spcBef>
              <a:spcAft>
                <a:spcPts val="0"/>
              </a:spcAft>
              <a:tabLst>
                <a:tab pos="1143000" algn="l"/>
              </a:tabLst>
            </a:pPr>
            <a:r>
              <a:rPr lang="en-US" sz="900" b="1" dirty="0">
                <a:effectLst/>
                <a:latin typeface="+mn-lt"/>
                <a:ea typeface="Times New Roman" panose="02020603050405020304" pitchFamily="18" charset="0"/>
                <a:cs typeface="Times New Roman" panose="02020603050405020304" pitchFamily="18" charset="0"/>
              </a:rPr>
              <a:t>CIC Research, Inc.</a:t>
            </a:r>
          </a:p>
          <a:p>
            <a:pPr marL="0" marR="0">
              <a:spcBef>
                <a:spcPts val="0"/>
              </a:spcBef>
              <a:spcAft>
                <a:spcPts val="0"/>
              </a:spcAft>
              <a:tabLst>
                <a:tab pos="1143000" algn="l"/>
              </a:tabLst>
            </a:pPr>
            <a:r>
              <a:rPr lang="en-US" sz="900" b="1" dirty="0">
                <a:effectLst/>
                <a:latin typeface="+mn-lt"/>
                <a:ea typeface="Times New Roman" panose="02020603050405020304" pitchFamily="18" charset="0"/>
                <a:cs typeface="Times New Roman" panose="02020603050405020304" pitchFamily="18" charset="0"/>
              </a:rPr>
              <a:t>8361 Vickers Street</a:t>
            </a:r>
            <a:endParaRPr lang="en-US" sz="900" dirty="0">
              <a:effectLst/>
              <a:latin typeface="+mn-lt"/>
              <a:ea typeface="Times New Roman" panose="02020603050405020304" pitchFamily="18" charset="0"/>
              <a:cs typeface="Times New Roman" panose="02020603050405020304" pitchFamily="18" charset="0"/>
            </a:endParaRPr>
          </a:p>
          <a:p>
            <a:r>
              <a:rPr kumimoji="0" lang="en-US" altLang="en-US" sz="900" b="1"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San Diego, CA   92111-2112</a:t>
            </a:r>
            <a:endParaRPr kumimoji="0" lang="en-US" altLang="en-US" sz="900" b="0" i="0" u="none" strike="noStrike" cap="none" normalizeH="0" baseline="0" dirty="0">
              <a:ln>
                <a:noFill/>
              </a:ln>
              <a:solidFill>
                <a:schemeClr val="tx1"/>
              </a:solidFill>
              <a:effectLst/>
              <a:latin typeface="+mn-lt"/>
            </a:endParaRPr>
          </a:p>
        </p:txBody>
      </p:sp>
      <p:sp>
        <p:nvSpPr>
          <p:cNvPr id="10" name="TextBox 9">
            <a:extLst>
              <a:ext uri="{FF2B5EF4-FFF2-40B4-BE49-F238E27FC236}">
                <a16:creationId xmlns:a16="http://schemas.microsoft.com/office/drawing/2014/main" id="{D9CA38EF-9B5B-4FD6-940F-68A4B9F9EB20}"/>
              </a:ext>
            </a:extLst>
          </p:cNvPr>
          <p:cNvSpPr txBox="1"/>
          <p:nvPr/>
        </p:nvSpPr>
        <p:spPr>
          <a:xfrm>
            <a:off x="706941" y="7018409"/>
            <a:ext cx="1952244" cy="230832"/>
          </a:xfrm>
          <a:prstGeom prst="rect">
            <a:avLst/>
          </a:prstGeom>
          <a:noFill/>
        </p:spPr>
        <p:txBody>
          <a:bodyPr wrap="square">
            <a:spAutoFit/>
          </a:bodyPr>
          <a:lstStyle/>
          <a:p>
            <a:r>
              <a:rPr lang="en-US" sz="900" dirty="0">
                <a:latin typeface="+mn-lt"/>
              </a:rPr>
              <a:t>National Travel &amp; Tourism Office</a:t>
            </a:r>
          </a:p>
        </p:txBody>
      </p:sp>
      <p:sp>
        <p:nvSpPr>
          <p:cNvPr id="9" name="TextBox 8">
            <a:extLst>
              <a:ext uri="{FF2B5EF4-FFF2-40B4-BE49-F238E27FC236}">
                <a16:creationId xmlns:a16="http://schemas.microsoft.com/office/drawing/2014/main" id="{C882EA1C-2E66-432F-9518-3107E92DF1BD}"/>
              </a:ext>
            </a:extLst>
          </p:cNvPr>
          <p:cNvSpPr txBox="1"/>
          <p:nvPr/>
        </p:nvSpPr>
        <p:spPr>
          <a:xfrm>
            <a:off x="679001" y="153620"/>
            <a:ext cx="8033647" cy="1323439"/>
          </a:xfrm>
          <a:prstGeom prst="rect">
            <a:avLst/>
          </a:prstGeom>
          <a:noFill/>
        </p:spPr>
        <p:txBody>
          <a:bodyPr wrap="square" rtlCol="0">
            <a:spAutoFit/>
          </a:bodyPr>
          <a:lstStyle/>
          <a:p>
            <a:pPr algn="ctr"/>
            <a:r>
              <a:rPr lang="en-US" sz="2000" b="1" dirty="0">
                <a:latin typeface="+mn-lt"/>
              </a:rPr>
              <a:t>U.S. Department Of Commerce, National Travel &amp; Tourism Office, All U.S.  Airports Custom Report Results based upon the 2019 Survey of International Air Travelers for U.S. Residents, Overseas Travelers &amp; Combined Air Traffic</a:t>
            </a:r>
          </a:p>
        </p:txBody>
      </p:sp>
      <p:pic>
        <p:nvPicPr>
          <p:cNvPr id="12" name="Picture 11">
            <a:extLst>
              <a:ext uri="{FF2B5EF4-FFF2-40B4-BE49-F238E27FC236}">
                <a16:creationId xmlns:a16="http://schemas.microsoft.com/office/drawing/2014/main" id="{4EEEC8CE-89B2-4086-961F-8674AC58AD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16975"/>
            <a:ext cx="9601200" cy="3725438"/>
          </a:xfrm>
          <a:prstGeom prst="rect">
            <a:avLst/>
          </a:prstGeom>
        </p:spPr>
      </p:pic>
    </p:spTree>
    <p:extLst>
      <p:ext uri="{BB962C8B-B14F-4D97-AF65-F5344CB8AC3E}">
        <p14:creationId xmlns:p14="http://schemas.microsoft.com/office/powerpoint/2010/main" val="2916333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88E6-2A29-4AEA-B826-D63F059D9B48}"/>
              </a:ext>
            </a:extLst>
          </p:cNvPr>
          <p:cNvSpPr>
            <a:spLocks noGrp="1"/>
          </p:cNvSpPr>
          <p:nvPr>
            <p:ph type="title"/>
          </p:nvPr>
        </p:nvSpPr>
        <p:spPr>
          <a:xfrm>
            <a:off x="660400" y="208230"/>
            <a:ext cx="8280400" cy="1595170"/>
          </a:xfrm>
        </p:spPr>
        <p:txBody>
          <a:bodyPr>
            <a:normAutofit/>
          </a:bodyPr>
          <a:lstStyle/>
          <a:p>
            <a:pPr algn="ctr"/>
            <a:r>
              <a:rPr lang="en-US" sz="2400" dirty="0"/>
              <a:t>Types of Transport Used by Non-Resident Overseas Visitors and  U.S. Residents Traveling Overseas for Travelers Using All U.S. International Airports as Port of Entry/Embarkation 2019</a:t>
            </a:r>
          </a:p>
        </p:txBody>
      </p:sp>
      <p:graphicFrame>
        <p:nvGraphicFramePr>
          <p:cNvPr id="3" name="Table 3">
            <a:extLst>
              <a:ext uri="{FF2B5EF4-FFF2-40B4-BE49-F238E27FC236}">
                <a16:creationId xmlns:a16="http://schemas.microsoft.com/office/drawing/2014/main" id="{9888DF2C-F158-40FC-99FA-FCAE55A12AC7}"/>
              </a:ext>
            </a:extLst>
          </p:cNvPr>
          <p:cNvGraphicFramePr>
            <a:graphicFrameLocks noGrp="1"/>
          </p:cNvGraphicFramePr>
          <p:nvPr>
            <p:extLst>
              <p:ext uri="{D42A27DB-BD31-4B8C-83A1-F6EECF244321}">
                <p14:modId xmlns:p14="http://schemas.microsoft.com/office/powerpoint/2010/main" val="3371388940"/>
              </p:ext>
            </p:extLst>
          </p:nvPr>
        </p:nvGraphicFramePr>
        <p:xfrm>
          <a:off x="744068" y="1803400"/>
          <a:ext cx="7631274" cy="3918432"/>
        </p:xfrm>
        <a:graphic>
          <a:graphicData uri="http://schemas.openxmlformats.org/drawingml/2006/table">
            <a:tbl>
              <a:tblPr firstRow="1" bandRow="1">
                <a:tableStyleId>{5C22544A-7EE6-4342-B048-85BDC9FD1C3A}</a:tableStyleId>
              </a:tblPr>
              <a:tblGrid>
                <a:gridCol w="2920232">
                  <a:extLst>
                    <a:ext uri="{9D8B030D-6E8A-4147-A177-3AD203B41FA5}">
                      <a16:colId xmlns:a16="http://schemas.microsoft.com/office/drawing/2014/main" val="620450080"/>
                    </a:ext>
                  </a:extLst>
                </a:gridCol>
                <a:gridCol w="1584555">
                  <a:extLst>
                    <a:ext uri="{9D8B030D-6E8A-4147-A177-3AD203B41FA5}">
                      <a16:colId xmlns:a16="http://schemas.microsoft.com/office/drawing/2014/main" val="2817331237"/>
                    </a:ext>
                  </a:extLst>
                </a:gridCol>
                <a:gridCol w="1584555">
                  <a:extLst>
                    <a:ext uri="{9D8B030D-6E8A-4147-A177-3AD203B41FA5}">
                      <a16:colId xmlns:a16="http://schemas.microsoft.com/office/drawing/2014/main" val="1040916819"/>
                    </a:ext>
                  </a:extLst>
                </a:gridCol>
                <a:gridCol w="1541932">
                  <a:extLst>
                    <a:ext uri="{9D8B030D-6E8A-4147-A177-3AD203B41FA5}">
                      <a16:colId xmlns:a16="http://schemas.microsoft.com/office/drawing/2014/main" val="500224768"/>
                    </a:ext>
                  </a:extLst>
                </a:gridCol>
              </a:tblGrid>
              <a:tr h="992352">
                <a:tc>
                  <a:txBody>
                    <a:bodyPr/>
                    <a:lstStyle/>
                    <a:p>
                      <a:pPr algn="ctr"/>
                      <a:r>
                        <a:rPr lang="en-US" sz="1400" dirty="0"/>
                        <a:t>Transport Used in Trip Destination</a:t>
                      </a:r>
                    </a:p>
                  </a:txBody>
                  <a:tcPr anchor="b"/>
                </a:tc>
                <a:tc>
                  <a:txBody>
                    <a:bodyPr/>
                    <a:lstStyle/>
                    <a:p>
                      <a:pPr algn="ctr"/>
                      <a:r>
                        <a:rPr lang="en-US" sz="1400" dirty="0"/>
                        <a:t>Overseas Travelers to the U.S. </a:t>
                      </a:r>
                    </a:p>
                  </a:txBody>
                  <a:tcPr anchor="b"/>
                </a:tc>
                <a:tc>
                  <a:txBody>
                    <a:bodyPr/>
                    <a:lstStyle/>
                    <a:p>
                      <a:pPr algn="ctr"/>
                      <a:r>
                        <a:rPr lang="en-US" sz="1400" dirty="0"/>
                        <a:t>U.S. Residents on an Overseas Trip</a:t>
                      </a:r>
                    </a:p>
                  </a:txBody>
                  <a:tcPr anchor="b"/>
                </a:tc>
                <a:tc>
                  <a:txBody>
                    <a:bodyPr/>
                    <a:lstStyle/>
                    <a:p>
                      <a:pPr algn="ctr"/>
                      <a:r>
                        <a:rPr lang="en-US" sz="1400" dirty="0"/>
                        <a:t>Combined U.S. Residents &amp; Overseas Visitors</a:t>
                      </a:r>
                    </a:p>
                  </a:txBody>
                  <a:tcPr anchor="b"/>
                </a:tc>
                <a:extLst>
                  <a:ext uri="{0D108BD9-81ED-4DB2-BD59-A6C34878D82A}">
                    <a16:rowId xmlns:a16="http://schemas.microsoft.com/office/drawing/2014/main" val="3207866443"/>
                  </a:ext>
                </a:extLst>
              </a:tr>
              <a:tr h="320040">
                <a:tc>
                  <a:txBody>
                    <a:bodyPr/>
                    <a:lstStyle/>
                    <a:p>
                      <a:r>
                        <a:rPr lang="en-US" dirty="0"/>
                        <a:t>Auto, Private or Company</a:t>
                      </a:r>
                    </a:p>
                  </a:txBody>
                  <a:tcPr/>
                </a:tc>
                <a:tc>
                  <a:txBody>
                    <a:bodyPr/>
                    <a:lstStyle/>
                    <a:p>
                      <a:pPr algn="ctr"/>
                      <a:r>
                        <a:rPr lang="en-US" dirty="0"/>
                        <a:t>33%</a:t>
                      </a:r>
                    </a:p>
                  </a:txBody>
                  <a:tcPr/>
                </a:tc>
                <a:tc>
                  <a:txBody>
                    <a:bodyPr/>
                    <a:lstStyle/>
                    <a:p>
                      <a:pPr algn="ctr"/>
                      <a:r>
                        <a:rPr lang="en-US" dirty="0"/>
                        <a:t>42%</a:t>
                      </a:r>
                    </a:p>
                  </a:txBody>
                  <a:tcPr/>
                </a:tc>
                <a:tc>
                  <a:txBody>
                    <a:bodyPr/>
                    <a:lstStyle/>
                    <a:p>
                      <a:pPr algn="ctr"/>
                      <a:r>
                        <a:rPr lang="en-US" dirty="0"/>
                        <a:t>38%</a:t>
                      </a:r>
                    </a:p>
                  </a:txBody>
                  <a:tcPr/>
                </a:tc>
                <a:extLst>
                  <a:ext uri="{0D108BD9-81ED-4DB2-BD59-A6C34878D82A}">
                    <a16:rowId xmlns:a16="http://schemas.microsoft.com/office/drawing/2014/main" val="2510015734"/>
                  </a:ext>
                </a:extLst>
              </a:tr>
              <a:tr h="320040">
                <a:tc>
                  <a:txBody>
                    <a:bodyPr/>
                    <a:lstStyle/>
                    <a:p>
                      <a:r>
                        <a:rPr lang="en-US" dirty="0"/>
                        <a:t>Air Travel Between Cities</a:t>
                      </a:r>
                    </a:p>
                  </a:txBody>
                  <a:tcPr/>
                </a:tc>
                <a:tc>
                  <a:txBody>
                    <a:bodyPr/>
                    <a:lstStyle/>
                    <a:p>
                      <a:pPr algn="ctr"/>
                      <a:r>
                        <a:rPr lang="en-US" dirty="0"/>
                        <a:t>26%</a:t>
                      </a:r>
                    </a:p>
                  </a:txBody>
                  <a:tcPr/>
                </a:tc>
                <a:tc>
                  <a:txBody>
                    <a:bodyPr/>
                    <a:lstStyle/>
                    <a:p>
                      <a:pPr algn="ctr"/>
                      <a:r>
                        <a:rPr lang="en-US" dirty="0"/>
                        <a:t>33%</a:t>
                      </a:r>
                    </a:p>
                  </a:txBody>
                  <a:tcPr/>
                </a:tc>
                <a:tc>
                  <a:txBody>
                    <a:bodyPr/>
                    <a:lstStyle/>
                    <a:p>
                      <a:pPr algn="ctr"/>
                      <a:r>
                        <a:rPr lang="en-US" dirty="0"/>
                        <a:t>29%</a:t>
                      </a:r>
                    </a:p>
                  </a:txBody>
                  <a:tcPr/>
                </a:tc>
                <a:extLst>
                  <a:ext uri="{0D108BD9-81ED-4DB2-BD59-A6C34878D82A}">
                    <a16:rowId xmlns:a16="http://schemas.microsoft.com/office/drawing/2014/main" val="2737147271"/>
                  </a:ext>
                </a:extLst>
              </a:tr>
              <a:tr h="320040">
                <a:tc>
                  <a:txBody>
                    <a:bodyPr/>
                    <a:lstStyle/>
                    <a:p>
                      <a:r>
                        <a:rPr lang="en-US" dirty="0"/>
                        <a:t>Taxicab/Limo</a:t>
                      </a:r>
                    </a:p>
                  </a:txBody>
                  <a:tcPr/>
                </a:tc>
                <a:tc>
                  <a:txBody>
                    <a:bodyPr/>
                    <a:lstStyle/>
                    <a:p>
                      <a:pPr algn="ctr"/>
                      <a:r>
                        <a:rPr lang="en-US" dirty="0"/>
                        <a:t>25%</a:t>
                      </a:r>
                    </a:p>
                  </a:txBody>
                  <a:tcPr/>
                </a:tc>
                <a:tc>
                  <a:txBody>
                    <a:bodyPr/>
                    <a:lstStyle/>
                    <a:p>
                      <a:pPr algn="ctr"/>
                      <a:r>
                        <a:rPr lang="en-US" dirty="0"/>
                        <a:t>27%</a:t>
                      </a:r>
                    </a:p>
                  </a:txBody>
                  <a:tcPr/>
                </a:tc>
                <a:tc>
                  <a:txBody>
                    <a:bodyPr/>
                    <a:lstStyle/>
                    <a:p>
                      <a:pPr algn="ctr"/>
                      <a:r>
                        <a:rPr lang="en-US" dirty="0"/>
                        <a:t>26%</a:t>
                      </a:r>
                    </a:p>
                  </a:txBody>
                  <a:tcPr/>
                </a:tc>
                <a:extLst>
                  <a:ext uri="{0D108BD9-81ED-4DB2-BD59-A6C34878D82A}">
                    <a16:rowId xmlns:a16="http://schemas.microsoft.com/office/drawing/2014/main" val="2114377764"/>
                  </a:ext>
                </a:extLst>
              </a:tr>
              <a:tr h="320040">
                <a:tc>
                  <a:txBody>
                    <a:bodyPr/>
                    <a:lstStyle/>
                    <a:p>
                      <a:r>
                        <a:rPr lang="en-US" dirty="0"/>
                        <a:t>City Subway/Tram/Bus</a:t>
                      </a:r>
                    </a:p>
                  </a:txBody>
                  <a:tcPr/>
                </a:tc>
                <a:tc>
                  <a:txBody>
                    <a:bodyPr/>
                    <a:lstStyle/>
                    <a:p>
                      <a:pPr algn="ctr"/>
                      <a:r>
                        <a:rPr lang="en-US" dirty="0"/>
                        <a:t>30%</a:t>
                      </a:r>
                    </a:p>
                  </a:txBody>
                  <a:tcPr/>
                </a:tc>
                <a:tc>
                  <a:txBody>
                    <a:bodyPr/>
                    <a:lstStyle/>
                    <a:p>
                      <a:pPr algn="ctr"/>
                      <a:r>
                        <a:rPr lang="en-US" dirty="0"/>
                        <a:t>23%</a:t>
                      </a:r>
                    </a:p>
                  </a:txBody>
                  <a:tcPr/>
                </a:tc>
                <a:tc>
                  <a:txBody>
                    <a:bodyPr/>
                    <a:lstStyle/>
                    <a:p>
                      <a:pPr algn="ctr"/>
                      <a:r>
                        <a:rPr lang="en-US" dirty="0"/>
                        <a:t>26%</a:t>
                      </a:r>
                    </a:p>
                  </a:txBody>
                  <a:tcPr/>
                </a:tc>
                <a:extLst>
                  <a:ext uri="{0D108BD9-81ED-4DB2-BD59-A6C34878D82A}">
                    <a16:rowId xmlns:a16="http://schemas.microsoft.com/office/drawing/2014/main" val="2841877555"/>
                  </a:ext>
                </a:extLst>
              </a:tr>
              <a:tr h="320040">
                <a:tc>
                  <a:txBody>
                    <a:bodyPr/>
                    <a:lstStyle/>
                    <a:p>
                      <a:r>
                        <a:rPr lang="en-US" dirty="0"/>
                        <a:t>Rented Auto</a:t>
                      </a:r>
                    </a:p>
                  </a:txBody>
                  <a:tcPr/>
                </a:tc>
                <a:tc>
                  <a:txBody>
                    <a:bodyPr/>
                    <a:lstStyle/>
                    <a:p>
                      <a:pPr algn="ctr"/>
                      <a:r>
                        <a:rPr lang="en-US" dirty="0"/>
                        <a:t>30%</a:t>
                      </a:r>
                    </a:p>
                  </a:txBody>
                  <a:tcPr/>
                </a:tc>
                <a:tc>
                  <a:txBody>
                    <a:bodyPr/>
                    <a:lstStyle/>
                    <a:p>
                      <a:pPr algn="ctr"/>
                      <a:r>
                        <a:rPr lang="en-US" dirty="0"/>
                        <a:t>13%</a:t>
                      </a:r>
                    </a:p>
                  </a:txBody>
                  <a:tcPr/>
                </a:tc>
                <a:tc>
                  <a:txBody>
                    <a:bodyPr/>
                    <a:lstStyle/>
                    <a:p>
                      <a:pPr algn="ctr"/>
                      <a:r>
                        <a:rPr lang="en-US" dirty="0"/>
                        <a:t>21%</a:t>
                      </a:r>
                    </a:p>
                  </a:txBody>
                  <a:tcPr/>
                </a:tc>
                <a:extLst>
                  <a:ext uri="{0D108BD9-81ED-4DB2-BD59-A6C34878D82A}">
                    <a16:rowId xmlns:a16="http://schemas.microsoft.com/office/drawing/2014/main" val="1507234519"/>
                  </a:ext>
                </a:extLst>
              </a:tr>
              <a:tr h="320040">
                <a:tc>
                  <a:txBody>
                    <a:bodyPr/>
                    <a:lstStyle/>
                    <a:p>
                      <a:r>
                        <a:rPr lang="en-US" dirty="0"/>
                        <a:t>Bus Between Cities</a:t>
                      </a:r>
                    </a:p>
                  </a:txBody>
                  <a:tcPr/>
                </a:tc>
                <a:tc>
                  <a:txBody>
                    <a:bodyPr/>
                    <a:lstStyle/>
                    <a:p>
                      <a:pPr algn="ctr"/>
                      <a:r>
                        <a:rPr lang="en-US" dirty="0"/>
                        <a:t>17%</a:t>
                      </a:r>
                    </a:p>
                  </a:txBody>
                  <a:tcPr/>
                </a:tc>
                <a:tc>
                  <a:txBody>
                    <a:bodyPr/>
                    <a:lstStyle/>
                    <a:p>
                      <a:pPr algn="ctr"/>
                      <a:r>
                        <a:rPr lang="en-US" dirty="0"/>
                        <a:t>21%</a:t>
                      </a:r>
                    </a:p>
                  </a:txBody>
                  <a:tcPr/>
                </a:tc>
                <a:tc>
                  <a:txBody>
                    <a:bodyPr/>
                    <a:lstStyle/>
                    <a:p>
                      <a:pPr algn="ctr"/>
                      <a:r>
                        <a:rPr lang="en-US" dirty="0"/>
                        <a:t>19%</a:t>
                      </a:r>
                    </a:p>
                  </a:txBody>
                  <a:tcPr/>
                </a:tc>
                <a:extLst>
                  <a:ext uri="{0D108BD9-81ED-4DB2-BD59-A6C34878D82A}">
                    <a16:rowId xmlns:a16="http://schemas.microsoft.com/office/drawing/2014/main" val="2978974226"/>
                  </a:ext>
                </a:extLst>
              </a:tr>
              <a:tr h="320040">
                <a:tc>
                  <a:txBody>
                    <a:bodyPr/>
                    <a:lstStyle/>
                    <a:p>
                      <a:r>
                        <a:rPr lang="en-US" dirty="0"/>
                        <a:t>Ride Sharing Service</a:t>
                      </a:r>
                    </a:p>
                  </a:txBody>
                  <a:tcPr/>
                </a:tc>
                <a:tc>
                  <a:txBody>
                    <a:bodyPr/>
                    <a:lstStyle/>
                    <a:p>
                      <a:pPr algn="ctr"/>
                      <a:r>
                        <a:rPr lang="en-US" dirty="0"/>
                        <a:t>21%</a:t>
                      </a:r>
                    </a:p>
                  </a:txBody>
                  <a:tcPr/>
                </a:tc>
                <a:tc>
                  <a:txBody>
                    <a:bodyPr/>
                    <a:lstStyle/>
                    <a:p>
                      <a:pPr algn="ctr"/>
                      <a:r>
                        <a:rPr lang="en-US" dirty="0"/>
                        <a:t>16%</a:t>
                      </a:r>
                    </a:p>
                  </a:txBody>
                  <a:tcPr/>
                </a:tc>
                <a:tc>
                  <a:txBody>
                    <a:bodyPr/>
                    <a:lstStyle/>
                    <a:p>
                      <a:pPr algn="ctr"/>
                      <a:r>
                        <a:rPr lang="en-US" dirty="0"/>
                        <a:t>18%</a:t>
                      </a:r>
                    </a:p>
                  </a:txBody>
                  <a:tcPr/>
                </a:tc>
                <a:extLst>
                  <a:ext uri="{0D108BD9-81ED-4DB2-BD59-A6C34878D82A}">
                    <a16:rowId xmlns:a16="http://schemas.microsoft.com/office/drawing/2014/main" val="2515600594"/>
                  </a:ext>
                </a:extLst>
              </a:tr>
              <a:tr h="320040">
                <a:tc>
                  <a:txBody>
                    <a:bodyPr/>
                    <a:lstStyle/>
                    <a:p>
                      <a:r>
                        <a:rPr lang="en-US" dirty="0"/>
                        <a:t>Railroad Between Cities</a:t>
                      </a:r>
                    </a:p>
                  </a:txBody>
                  <a:tcPr/>
                </a:tc>
                <a:tc>
                  <a:txBody>
                    <a:bodyPr/>
                    <a:lstStyle/>
                    <a:p>
                      <a:pPr algn="ctr"/>
                      <a:r>
                        <a:rPr lang="en-US" dirty="0"/>
                        <a:t>6%</a:t>
                      </a:r>
                    </a:p>
                  </a:txBody>
                  <a:tcPr/>
                </a:tc>
                <a:tc>
                  <a:txBody>
                    <a:bodyPr/>
                    <a:lstStyle/>
                    <a:p>
                      <a:pPr algn="ctr"/>
                      <a:r>
                        <a:rPr lang="en-US" dirty="0"/>
                        <a:t>16%</a:t>
                      </a:r>
                    </a:p>
                  </a:txBody>
                  <a:tcPr/>
                </a:tc>
                <a:tc>
                  <a:txBody>
                    <a:bodyPr/>
                    <a:lstStyle/>
                    <a:p>
                      <a:pPr algn="ctr"/>
                      <a:r>
                        <a:rPr lang="en-US" dirty="0"/>
                        <a:t>11%</a:t>
                      </a:r>
                    </a:p>
                  </a:txBody>
                  <a:tcPr/>
                </a:tc>
                <a:extLst>
                  <a:ext uri="{0D108BD9-81ED-4DB2-BD59-A6C34878D82A}">
                    <a16:rowId xmlns:a16="http://schemas.microsoft.com/office/drawing/2014/main" val="1684366221"/>
                  </a:ext>
                </a:extLst>
              </a:tr>
            </a:tbl>
          </a:graphicData>
        </a:graphic>
      </p:graphicFrame>
      <p:pic>
        <p:nvPicPr>
          <p:cNvPr id="6" name="Picture 5">
            <a:extLst>
              <a:ext uri="{FF2B5EF4-FFF2-40B4-BE49-F238E27FC236}">
                <a16:creationId xmlns:a16="http://schemas.microsoft.com/office/drawing/2014/main" id="{4E7738A0-51BB-47FA-A9B7-E1B2FE22333B}"/>
              </a:ext>
            </a:extLst>
          </p:cNvPr>
          <p:cNvPicPr>
            <a:picLocks noChangeAspect="1"/>
          </p:cNvPicPr>
          <p:nvPr/>
        </p:nvPicPr>
        <p:blipFill>
          <a:blip r:embed="rId3"/>
          <a:stretch>
            <a:fillRect/>
          </a:stretch>
        </p:blipFill>
        <p:spPr>
          <a:xfrm>
            <a:off x="292890" y="6545033"/>
            <a:ext cx="1609483" cy="621846"/>
          </a:xfrm>
          <a:prstGeom prst="rect">
            <a:avLst/>
          </a:prstGeom>
        </p:spPr>
      </p:pic>
      <p:sp>
        <p:nvSpPr>
          <p:cNvPr id="7" name="TextBox 6">
            <a:extLst>
              <a:ext uri="{FF2B5EF4-FFF2-40B4-BE49-F238E27FC236}">
                <a16:creationId xmlns:a16="http://schemas.microsoft.com/office/drawing/2014/main" id="{5F014D51-8CC4-4E55-B767-A3ACEFD97C0F}"/>
              </a:ext>
            </a:extLst>
          </p:cNvPr>
          <p:cNvSpPr txBox="1"/>
          <p:nvPr/>
        </p:nvSpPr>
        <p:spPr>
          <a:xfrm>
            <a:off x="759687" y="5796289"/>
            <a:ext cx="4361958" cy="253916"/>
          </a:xfrm>
          <a:prstGeom prst="rect">
            <a:avLst/>
          </a:prstGeom>
          <a:noFill/>
        </p:spPr>
        <p:txBody>
          <a:bodyPr wrap="square" rtlCol="0">
            <a:spAutoFit/>
          </a:bodyPr>
          <a:lstStyle/>
          <a:p>
            <a:r>
              <a:rPr lang="en-US" sz="1050" dirty="0">
                <a:latin typeface="+mn-lt"/>
              </a:rPr>
              <a:t>Source: NTTO Survey of International Air Travelers</a:t>
            </a:r>
          </a:p>
        </p:txBody>
      </p:sp>
      <p:pic>
        <p:nvPicPr>
          <p:cNvPr id="5" name="Picture 4">
            <a:extLst>
              <a:ext uri="{FF2B5EF4-FFF2-40B4-BE49-F238E27FC236}">
                <a16:creationId xmlns:a16="http://schemas.microsoft.com/office/drawing/2014/main" id="{A01618D2-BB63-4905-9E86-9723C0FCB1F9}"/>
              </a:ext>
            </a:extLst>
          </p:cNvPr>
          <p:cNvPicPr>
            <a:picLocks noChangeAspect="1"/>
          </p:cNvPicPr>
          <p:nvPr/>
        </p:nvPicPr>
        <p:blipFill>
          <a:blip r:embed="rId4"/>
          <a:stretch>
            <a:fillRect/>
          </a:stretch>
        </p:blipFill>
        <p:spPr>
          <a:xfrm>
            <a:off x="7287732" y="6681161"/>
            <a:ext cx="816935" cy="634039"/>
          </a:xfrm>
          <a:prstGeom prst="rect">
            <a:avLst/>
          </a:prstGeom>
        </p:spPr>
      </p:pic>
      <p:sp>
        <p:nvSpPr>
          <p:cNvPr id="4" name="TextBox 3">
            <a:extLst>
              <a:ext uri="{FF2B5EF4-FFF2-40B4-BE49-F238E27FC236}">
                <a16:creationId xmlns:a16="http://schemas.microsoft.com/office/drawing/2014/main" id="{B772199E-BFAE-4F18-BA38-1A555DC84008}"/>
              </a:ext>
            </a:extLst>
          </p:cNvPr>
          <p:cNvSpPr txBox="1"/>
          <p:nvPr/>
        </p:nvSpPr>
        <p:spPr>
          <a:xfrm>
            <a:off x="7923229" y="6768415"/>
            <a:ext cx="1677971" cy="507831"/>
          </a:xfrm>
          <a:prstGeom prst="rect">
            <a:avLst/>
          </a:prstGeom>
          <a:noFill/>
        </p:spPr>
        <p:txBody>
          <a:bodyPr wrap="square" rtlCol="0">
            <a:spAutoFit/>
          </a:bodyPr>
          <a:lstStyle/>
          <a:p>
            <a:r>
              <a:rPr lang="en-US" sz="900" b="1" dirty="0">
                <a:latin typeface="+mn-lt"/>
              </a:rPr>
              <a:t>CIC Research, Inc.</a:t>
            </a:r>
          </a:p>
          <a:p>
            <a:r>
              <a:rPr lang="en-US" sz="900" b="1" dirty="0">
                <a:latin typeface="+mn-lt"/>
              </a:rPr>
              <a:t>8361 Vickers Street</a:t>
            </a:r>
          </a:p>
          <a:p>
            <a:r>
              <a:rPr lang="en-US" sz="900" b="1" dirty="0">
                <a:latin typeface="+mn-lt"/>
              </a:rPr>
              <a:t>San Diego, CA   92111-2112</a:t>
            </a:r>
          </a:p>
        </p:txBody>
      </p:sp>
      <p:sp>
        <p:nvSpPr>
          <p:cNvPr id="9" name="TextBox 8">
            <a:extLst>
              <a:ext uri="{FF2B5EF4-FFF2-40B4-BE49-F238E27FC236}">
                <a16:creationId xmlns:a16="http://schemas.microsoft.com/office/drawing/2014/main" id="{CD25986E-189B-41E9-A3DA-89D54CB6BEBE}"/>
              </a:ext>
            </a:extLst>
          </p:cNvPr>
          <p:cNvSpPr txBox="1"/>
          <p:nvPr/>
        </p:nvSpPr>
        <p:spPr>
          <a:xfrm>
            <a:off x="996316" y="6999248"/>
            <a:ext cx="1732897" cy="230832"/>
          </a:xfrm>
          <a:prstGeom prst="rect">
            <a:avLst/>
          </a:prstGeom>
          <a:noFill/>
        </p:spPr>
        <p:txBody>
          <a:bodyPr wrap="square">
            <a:spAutoFit/>
          </a:bodyPr>
          <a:lstStyle/>
          <a:p>
            <a:r>
              <a:rPr lang="en-US" sz="900" dirty="0">
                <a:latin typeface="+mn-lt"/>
              </a:rPr>
              <a:t>National Travel &amp; Tourism Office</a:t>
            </a:r>
          </a:p>
        </p:txBody>
      </p:sp>
    </p:spTree>
    <p:extLst>
      <p:ext uri="{BB962C8B-B14F-4D97-AF65-F5344CB8AC3E}">
        <p14:creationId xmlns:p14="http://schemas.microsoft.com/office/powerpoint/2010/main" val="24524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27526-3F54-42DD-8407-99C272244EEA}"/>
              </a:ext>
            </a:extLst>
          </p:cNvPr>
          <p:cNvSpPr>
            <a:spLocks noGrp="1"/>
          </p:cNvSpPr>
          <p:nvPr>
            <p:ph type="title"/>
          </p:nvPr>
        </p:nvSpPr>
        <p:spPr>
          <a:xfrm>
            <a:off x="660400" y="213747"/>
            <a:ext cx="8280400" cy="879216"/>
          </a:xfrm>
        </p:spPr>
        <p:txBody>
          <a:bodyPr>
            <a:noAutofit/>
          </a:bodyPr>
          <a:lstStyle/>
          <a:p>
            <a:pPr algn="ctr"/>
            <a:r>
              <a:rPr lang="en-US" sz="2400" dirty="0"/>
              <a:t>Top 10 Overseas Countries of Origin for Overseas Non-Resident</a:t>
            </a:r>
            <a:br>
              <a:rPr lang="en-US" sz="2400" dirty="0"/>
            </a:br>
            <a:r>
              <a:rPr lang="en-US" sz="2400" dirty="0"/>
              <a:t>Visitors to the U.S. Using All U.S. International Airports for Arrival or Departure in 2019</a:t>
            </a:r>
          </a:p>
        </p:txBody>
      </p:sp>
      <p:graphicFrame>
        <p:nvGraphicFramePr>
          <p:cNvPr id="3" name="Chart 2">
            <a:extLst>
              <a:ext uri="{FF2B5EF4-FFF2-40B4-BE49-F238E27FC236}">
                <a16:creationId xmlns:a16="http://schemas.microsoft.com/office/drawing/2014/main" id="{B02E6AAB-95B4-48B7-89CA-B7ABC2415AF4}"/>
              </a:ext>
            </a:extLst>
          </p:cNvPr>
          <p:cNvGraphicFramePr>
            <a:graphicFrameLocks/>
          </p:cNvGraphicFramePr>
          <p:nvPr>
            <p:extLst>
              <p:ext uri="{D42A27DB-BD31-4B8C-83A1-F6EECF244321}">
                <p14:modId xmlns:p14="http://schemas.microsoft.com/office/powerpoint/2010/main" val="3799288066"/>
              </p:ext>
            </p:extLst>
          </p:nvPr>
        </p:nvGraphicFramePr>
        <p:xfrm>
          <a:off x="300038" y="1184426"/>
          <a:ext cx="9001124" cy="443432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FA0336E-7089-4F58-A534-5EF29CE921F7}"/>
              </a:ext>
            </a:extLst>
          </p:cNvPr>
          <p:cNvSpPr txBox="1"/>
          <p:nvPr/>
        </p:nvSpPr>
        <p:spPr>
          <a:xfrm>
            <a:off x="979890" y="5865112"/>
            <a:ext cx="7960910" cy="523220"/>
          </a:xfrm>
          <a:prstGeom prst="rect">
            <a:avLst/>
          </a:prstGeom>
          <a:noFill/>
        </p:spPr>
        <p:txBody>
          <a:bodyPr wrap="square" rtlCol="0">
            <a:spAutoFit/>
          </a:bodyPr>
          <a:lstStyle/>
          <a:p>
            <a:pPr marL="171450" indent="-171450">
              <a:buFont typeface="Wingdings" panose="05000000000000000000" pitchFamily="2" charset="2"/>
              <a:buChar char="Ø"/>
            </a:pPr>
            <a:r>
              <a:rPr lang="en-US" sz="1400" dirty="0">
                <a:latin typeface="+mn-lt"/>
              </a:rPr>
              <a:t>Top 10 country of origin markets for non-resident visitors to the U.S. with all U.S. airport arrivals or departures by overseas passengers (excludes Canada and Mexico flights).</a:t>
            </a:r>
          </a:p>
        </p:txBody>
      </p:sp>
      <p:pic>
        <p:nvPicPr>
          <p:cNvPr id="7" name="Picture 6">
            <a:extLst>
              <a:ext uri="{FF2B5EF4-FFF2-40B4-BE49-F238E27FC236}">
                <a16:creationId xmlns:a16="http://schemas.microsoft.com/office/drawing/2014/main" id="{AA8D7EE1-7AF8-4F6B-8C00-D39D1E76F7AD}"/>
              </a:ext>
            </a:extLst>
          </p:cNvPr>
          <p:cNvPicPr>
            <a:picLocks noChangeAspect="1"/>
          </p:cNvPicPr>
          <p:nvPr/>
        </p:nvPicPr>
        <p:blipFill>
          <a:blip r:embed="rId4"/>
          <a:stretch>
            <a:fillRect/>
          </a:stretch>
        </p:blipFill>
        <p:spPr>
          <a:xfrm>
            <a:off x="300038" y="6542363"/>
            <a:ext cx="1609483" cy="621846"/>
          </a:xfrm>
          <a:prstGeom prst="rect">
            <a:avLst/>
          </a:prstGeom>
        </p:spPr>
      </p:pic>
      <p:sp>
        <p:nvSpPr>
          <p:cNvPr id="8" name="TextBox 7">
            <a:extLst>
              <a:ext uri="{FF2B5EF4-FFF2-40B4-BE49-F238E27FC236}">
                <a16:creationId xmlns:a16="http://schemas.microsoft.com/office/drawing/2014/main" id="{AE30634C-F1D9-4137-B651-B272B083EA28}"/>
              </a:ext>
            </a:extLst>
          </p:cNvPr>
          <p:cNvSpPr txBox="1"/>
          <p:nvPr/>
        </p:nvSpPr>
        <p:spPr>
          <a:xfrm>
            <a:off x="979890" y="5556666"/>
            <a:ext cx="4077885" cy="253916"/>
          </a:xfrm>
          <a:prstGeom prst="rect">
            <a:avLst/>
          </a:prstGeom>
          <a:noFill/>
        </p:spPr>
        <p:txBody>
          <a:bodyPr wrap="square" rtlCol="0">
            <a:spAutoFit/>
          </a:bodyPr>
          <a:lstStyle/>
          <a:p>
            <a:r>
              <a:rPr lang="en-US" sz="1050" dirty="0">
                <a:latin typeface="+mn-lt"/>
              </a:rPr>
              <a:t>Source: NTTO Survey of International Air Travelers</a:t>
            </a:r>
          </a:p>
        </p:txBody>
      </p:sp>
      <p:sp>
        <p:nvSpPr>
          <p:cNvPr id="9" name="TextBox 8">
            <a:extLst>
              <a:ext uri="{FF2B5EF4-FFF2-40B4-BE49-F238E27FC236}">
                <a16:creationId xmlns:a16="http://schemas.microsoft.com/office/drawing/2014/main" id="{6735B0AA-1403-481C-B808-24B16E03DCF2}"/>
              </a:ext>
            </a:extLst>
          </p:cNvPr>
          <p:cNvSpPr txBox="1"/>
          <p:nvPr/>
        </p:nvSpPr>
        <p:spPr>
          <a:xfrm>
            <a:off x="1026871" y="7004170"/>
            <a:ext cx="1765300" cy="230832"/>
          </a:xfrm>
          <a:prstGeom prst="rect">
            <a:avLst/>
          </a:prstGeom>
          <a:noFill/>
        </p:spPr>
        <p:txBody>
          <a:bodyPr wrap="square">
            <a:spAutoFit/>
          </a:bodyPr>
          <a:lstStyle/>
          <a:p>
            <a:r>
              <a:rPr lang="en-US" sz="900" dirty="0">
                <a:latin typeface="+mn-lt"/>
              </a:rPr>
              <a:t>National Travel &amp; Tourism Office</a:t>
            </a:r>
          </a:p>
        </p:txBody>
      </p:sp>
      <p:pic>
        <p:nvPicPr>
          <p:cNvPr id="10" name="Picture 9">
            <a:extLst>
              <a:ext uri="{FF2B5EF4-FFF2-40B4-BE49-F238E27FC236}">
                <a16:creationId xmlns:a16="http://schemas.microsoft.com/office/drawing/2014/main" id="{EAAB1C9C-5124-4D81-8C54-63C6200065EC}"/>
              </a:ext>
            </a:extLst>
          </p:cNvPr>
          <p:cNvPicPr>
            <a:picLocks noChangeAspect="1"/>
          </p:cNvPicPr>
          <p:nvPr/>
        </p:nvPicPr>
        <p:blipFill>
          <a:blip r:embed="rId5"/>
          <a:stretch>
            <a:fillRect/>
          </a:stretch>
        </p:blipFill>
        <p:spPr>
          <a:xfrm>
            <a:off x="7386284" y="6681161"/>
            <a:ext cx="823031" cy="634039"/>
          </a:xfrm>
          <a:prstGeom prst="rect">
            <a:avLst/>
          </a:prstGeom>
        </p:spPr>
      </p:pic>
      <p:sp>
        <p:nvSpPr>
          <p:cNvPr id="5" name="TextBox 4">
            <a:extLst>
              <a:ext uri="{FF2B5EF4-FFF2-40B4-BE49-F238E27FC236}">
                <a16:creationId xmlns:a16="http://schemas.microsoft.com/office/drawing/2014/main" id="{4024FAF9-8298-47DE-9A2F-C5E5E9901818}"/>
              </a:ext>
            </a:extLst>
          </p:cNvPr>
          <p:cNvSpPr txBox="1"/>
          <p:nvPr/>
        </p:nvSpPr>
        <p:spPr>
          <a:xfrm>
            <a:off x="7998642" y="6783851"/>
            <a:ext cx="1602558" cy="507831"/>
          </a:xfrm>
          <a:prstGeom prst="rect">
            <a:avLst/>
          </a:prstGeom>
          <a:noFill/>
        </p:spPr>
        <p:txBody>
          <a:bodyPr wrap="square" rtlCol="0">
            <a:spAutoFit/>
          </a:bodyPr>
          <a:lstStyle/>
          <a:p>
            <a:r>
              <a:rPr lang="en-US" sz="900" b="1" dirty="0">
                <a:latin typeface="+mn-lt"/>
              </a:rPr>
              <a:t>CIC Research, Inc.</a:t>
            </a:r>
          </a:p>
          <a:p>
            <a:r>
              <a:rPr lang="en-US" sz="900" b="1" dirty="0">
                <a:latin typeface="+mn-lt"/>
              </a:rPr>
              <a:t>8361 Vickers Street</a:t>
            </a:r>
          </a:p>
          <a:p>
            <a:r>
              <a:rPr lang="en-US" sz="900" b="1" dirty="0">
                <a:latin typeface="+mn-lt"/>
              </a:rPr>
              <a:t>San Diego, CA   92111-2112</a:t>
            </a:r>
          </a:p>
        </p:txBody>
      </p:sp>
    </p:spTree>
    <p:extLst>
      <p:ext uri="{BB962C8B-B14F-4D97-AF65-F5344CB8AC3E}">
        <p14:creationId xmlns:p14="http://schemas.microsoft.com/office/powerpoint/2010/main" val="313794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27526-3F54-42DD-8407-99C272244EEA}"/>
              </a:ext>
            </a:extLst>
          </p:cNvPr>
          <p:cNvSpPr>
            <a:spLocks noGrp="1"/>
          </p:cNvSpPr>
          <p:nvPr>
            <p:ph type="title"/>
          </p:nvPr>
        </p:nvSpPr>
        <p:spPr>
          <a:xfrm>
            <a:off x="660400" y="388938"/>
            <a:ext cx="8280400" cy="641269"/>
          </a:xfrm>
        </p:spPr>
        <p:txBody>
          <a:bodyPr>
            <a:noAutofit/>
          </a:bodyPr>
          <a:lstStyle/>
          <a:p>
            <a:pPr algn="ctr"/>
            <a:r>
              <a:rPr lang="en-US" sz="2400" dirty="0"/>
              <a:t>Top 10 Overseas Countries visited by U.S. Residents </a:t>
            </a:r>
            <a:br>
              <a:rPr lang="en-US" sz="2400" dirty="0"/>
            </a:br>
            <a:r>
              <a:rPr lang="en-US" sz="2400" dirty="0"/>
              <a:t>Traveling from the U.S. Using All U.S. International Airports for Arrival or Departure in 2019</a:t>
            </a:r>
          </a:p>
        </p:txBody>
      </p:sp>
      <p:graphicFrame>
        <p:nvGraphicFramePr>
          <p:cNvPr id="3" name="Chart 2">
            <a:extLst>
              <a:ext uri="{FF2B5EF4-FFF2-40B4-BE49-F238E27FC236}">
                <a16:creationId xmlns:a16="http://schemas.microsoft.com/office/drawing/2014/main" id="{B02E6AAB-95B4-48B7-89CA-B7ABC2415AF4}"/>
              </a:ext>
            </a:extLst>
          </p:cNvPr>
          <p:cNvGraphicFramePr>
            <a:graphicFrameLocks/>
          </p:cNvGraphicFramePr>
          <p:nvPr>
            <p:extLst>
              <p:ext uri="{D42A27DB-BD31-4B8C-83A1-F6EECF244321}">
                <p14:modId xmlns:p14="http://schemas.microsoft.com/office/powerpoint/2010/main" val="3939697742"/>
              </p:ext>
            </p:extLst>
          </p:nvPr>
        </p:nvGraphicFramePr>
        <p:xfrm>
          <a:off x="300038" y="1209585"/>
          <a:ext cx="9001124" cy="433807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FA0336E-7089-4F58-A534-5EF29CE921F7}"/>
              </a:ext>
            </a:extLst>
          </p:cNvPr>
          <p:cNvSpPr txBox="1"/>
          <p:nvPr/>
        </p:nvSpPr>
        <p:spPr>
          <a:xfrm>
            <a:off x="979890" y="5907972"/>
            <a:ext cx="7960910" cy="523220"/>
          </a:xfrm>
          <a:prstGeom prst="rect">
            <a:avLst/>
          </a:prstGeom>
          <a:noFill/>
        </p:spPr>
        <p:txBody>
          <a:bodyPr wrap="square" rtlCol="0">
            <a:spAutoFit/>
          </a:bodyPr>
          <a:lstStyle/>
          <a:p>
            <a:pPr marL="171450" indent="-171450">
              <a:buFont typeface="Wingdings" panose="05000000000000000000" pitchFamily="2" charset="2"/>
              <a:buChar char="Ø"/>
            </a:pPr>
            <a:r>
              <a:rPr lang="en-US" sz="1400" dirty="0">
                <a:latin typeface="+mn-lt"/>
              </a:rPr>
              <a:t>Top 10 Country markets for U.S. residents traveling overseas with all U.S. airport arrivals or departures by overseas passengers (excludes Canada and Mexico flights).</a:t>
            </a:r>
          </a:p>
        </p:txBody>
      </p:sp>
      <p:pic>
        <p:nvPicPr>
          <p:cNvPr id="7" name="Picture 6">
            <a:extLst>
              <a:ext uri="{FF2B5EF4-FFF2-40B4-BE49-F238E27FC236}">
                <a16:creationId xmlns:a16="http://schemas.microsoft.com/office/drawing/2014/main" id="{39BCF05C-53E3-4478-9254-7BDAEF48DA28}"/>
              </a:ext>
            </a:extLst>
          </p:cNvPr>
          <p:cNvPicPr>
            <a:picLocks noChangeAspect="1"/>
          </p:cNvPicPr>
          <p:nvPr/>
        </p:nvPicPr>
        <p:blipFill>
          <a:blip r:embed="rId4"/>
          <a:stretch>
            <a:fillRect/>
          </a:stretch>
        </p:blipFill>
        <p:spPr>
          <a:xfrm>
            <a:off x="206283" y="6514191"/>
            <a:ext cx="1609483" cy="621846"/>
          </a:xfrm>
          <a:prstGeom prst="rect">
            <a:avLst/>
          </a:prstGeom>
        </p:spPr>
      </p:pic>
      <p:sp>
        <p:nvSpPr>
          <p:cNvPr id="8" name="TextBox 7">
            <a:extLst>
              <a:ext uri="{FF2B5EF4-FFF2-40B4-BE49-F238E27FC236}">
                <a16:creationId xmlns:a16="http://schemas.microsoft.com/office/drawing/2014/main" id="{69026A3A-B00B-4E10-B8BE-B0C346252DB0}"/>
              </a:ext>
            </a:extLst>
          </p:cNvPr>
          <p:cNvSpPr txBox="1"/>
          <p:nvPr/>
        </p:nvSpPr>
        <p:spPr>
          <a:xfrm>
            <a:off x="979891" y="5510103"/>
            <a:ext cx="4296960" cy="253916"/>
          </a:xfrm>
          <a:prstGeom prst="rect">
            <a:avLst/>
          </a:prstGeom>
          <a:noFill/>
        </p:spPr>
        <p:txBody>
          <a:bodyPr wrap="square" rtlCol="0">
            <a:spAutoFit/>
          </a:bodyPr>
          <a:lstStyle/>
          <a:p>
            <a:r>
              <a:rPr lang="en-US" sz="1050" dirty="0">
                <a:latin typeface="+mn-lt"/>
              </a:rPr>
              <a:t>Source: NTTO Survey of International Air Travelers</a:t>
            </a:r>
          </a:p>
        </p:txBody>
      </p:sp>
      <p:pic>
        <p:nvPicPr>
          <p:cNvPr id="6" name="Picture 5">
            <a:extLst>
              <a:ext uri="{FF2B5EF4-FFF2-40B4-BE49-F238E27FC236}">
                <a16:creationId xmlns:a16="http://schemas.microsoft.com/office/drawing/2014/main" id="{C1016E35-10E3-4A59-97B6-B44DACBA38AC}"/>
              </a:ext>
            </a:extLst>
          </p:cNvPr>
          <p:cNvPicPr>
            <a:picLocks noChangeAspect="1"/>
          </p:cNvPicPr>
          <p:nvPr/>
        </p:nvPicPr>
        <p:blipFill>
          <a:blip r:embed="rId5"/>
          <a:stretch>
            <a:fillRect/>
          </a:stretch>
        </p:blipFill>
        <p:spPr>
          <a:xfrm>
            <a:off x="7297384" y="6681161"/>
            <a:ext cx="823031" cy="634039"/>
          </a:xfrm>
          <a:prstGeom prst="rect">
            <a:avLst/>
          </a:prstGeom>
        </p:spPr>
      </p:pic>
      <p:sp>
        <p:nvSpPr>
          <p:cNvPr id="5" name="TextBox 4">
            <a:extLst>
              <a:ext uri="{FF2B5EF4-FFF2-40B4-BE49-F238E27FC236}">
                <a16:creationId xmlns:a16="http://schemas.microsoft.com/office/drawing/2014/main" id="{81022199-FD55-42C3-95F4-61BD3E8E6012}"/>
              </a:ext>
            </a:extLst>
          </p:cNvPr>
          <p:cNvSpPr txBox="1"/>
          <p:nvPr/>
        </p:nvSpPr>
        <p:spPr>
          <a:xfrm>
            <a:off x="7904375" y="6825114"/>
            <a:ext cx="1696825" cy="507831"/>
          </a:xfrm>
          <a:prstGeom prst="rect">
            <a:avLst/>
          </a:prstGeom>
          <a:noFill/>
        </p:spPr>
        <p:txBody>
          <a:bodyPr wrap="square" rtlCol="0">
            <a:spAutoFit/>
          </a:bodyPr>
          <a:lstStyle/>
          <a:p>
            <a:r>
              <a:rPr lang="en-US" sz="900" b="1" dirty="0">
                <a:latin typeface="+mn-lt"/>
              </a:rPr>
              <a:t>CIC Research, Inc.</a:t>
            </a:r>
          </a:p>
          <a:p>
            <a:r>
              <a:rPr lang="en-US" sz="900" b="1" dirty="0">
                <a:latin typeface="+mn-lt"/>
              </a:rPr>
              <a:t>8361 Vickers Street</a:t>
            </a:r>
          </a:p>
          <a:p>
            <a:r>
              <a:rPr lang="en-US" sz="900" b="1" dirty="0">
                <a:latin typeface="+mn-lt"/>
              </a:rPr>
              <a:t>San Diego, CA   92111-2112</a:t>
            </a:r>
          </a:p>
        </p:txBody>
      </p:sp>
      <p:sp>
        <p:nvSpPr>
          <p:cNvPr id="10" name="TextBox 9">
            <a:extLst>
              <a:ext uri="{FF2B5EF4-FFF2-40B4-BE49-F238E27FC236}">
                <a16:creationId xmlns:a16="http://schemas.microsoft.com/office/drawing/2014/main" id="{2C7311FD-D468-48C5-B792-98E5BA6DFAEC}"/>
              </a:ext>
            </a:extLst>
          </p:cNvPr>
          <p:cNvSpPr txBox="1"/>
          <p:nvPr/>
        </p:nvSpPr>
        <p:spPr>
          <a:xfrm>
            <a:off x="931753" y="6948224"/>
            <a:ext cx="1768025" cy="230832"/>
          </a:xfrm>
          <a:prstGeom prst="rect">
            <a:avLst/>
          </a:prstGeom>
          <a:noFill/>
        </p:spPr>
        <p:txBody>
          <a:bodyPr wrap="square">
            <a:spAutoFit/>
          </a:bodyPr>
          <a:lstStyle/>
          <a:p>
            <a:r>
              <a:rPr lang="en-US" sz="900" dirty="0">
                <a:latin typeface="+mn-lt"/>
              </a:rPr>
              <a:t>National Travel &amp; Tourism Office</a:t>
            </a:r>
          </a:p>
        </p:txBody>
      </p:sp>
    </p:spTree>
    <p:extLst>
      <p:ext uri="{BB962C8B-B14F-4D97-AF65-F5344CB8AC3E}">
        <p14:creationId xmlns:p14="http://schemas.microsoft.com/office/powerpoint/2010/main" val="1502625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27526-3F54-42DD-8407-99C272244EEA}"/>
              </a:ext>
            </a:extLst>
          </p:cNvPr>
          <p:cNvSpPr>
            <a:spLocks noGrp="1"/>
          </p:cNvSpPr>
          <p:nvPr>
            <p:ph type="title"/>
          </p:nvPr>
        </p:nvSpPr>
        <p:spPr>
          <a:xfrm>
            <a:off x="660400" y="388938"/>
            <a:ext cx="8280400" cy="641269"/>
          </a:xfrm>
        </p:spPr>
        <p:txBody>
          <a:bodyPr>
            <a:noAutofit/>
          </a:bodyPr>
          <a:lstStyle/>
          <a:p>
            <a:pPr algn="ctr"/>
            <a:r>
              <a:rPr lang="en-US" sz="2400" dirty="0"/>
              <a:t>Top 10 States of Origin for U.S. Residents Traveling</a:t>
            </a:r>
            <a:br>
              <a:rPr lang="en-US" sz="2400" dirty="0"/>
            </a:br>
            <a:r>
              <a:rPr lang="en-US" sz="2400" dirty="0"/>
              <a:t>Overseas from the U.S. Using All U.S. International Airports for Arrival or Departure in 2019</a:t>
            </a:r>
          </a:p>
        </p:txBody>
      </p:sp>
      <p:graphicFrame>
        <p:nvGraphicFramePr>
          <p:cNvPr id="3" name="Chart 2">
            <a:extLst>
              <a:ext uri="{FF2B5EF4-FFF2-40B4-BE49-F238E27FC236}">
                <a16:creationId xmlns:a16="http://schemas.microsoft.com/office/drawing/2014/main" id="{B02E6AAB-95B4-48B7-89CA-B7ABC2415AF4}"/>
              </a:ext>
            </a:extLst>
          </p:cNvPr>
          <p:cNvGraphicFramePr>
            <a:graphicFrameLocks/>
          </p:cNvGraphicFramePr>
          <p:nvPr>
            <p:extLst>
              <p:ext uri="{D42A27DB-BD31-4B8C-83A1-F6EECF244321}">
                <p14:modId xmlns:p14="http://schemas.microsoft.com/office/powerpoint/2010/main" val="772078142"/>
              </p:ext>
            </p:extLst>
          </p:nvPr>
        </p:nvGraphicFramePr>
        <p:xfrm>
          <a:off x="206189" y="1388963"/>
          <a:ext cx="9179858" cy="423509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FA0336E-7089-4F58-A534-5EF29CE921F7}"/>
              </a:ext>
            </a:extLst>
          </p:cNvPr>
          <p:cNvSpPr txBox="1"/>
          <p:nvPr/>
        </p:nvSpPr>
        <p:spPr>
          <a:xfrm>
            <a:off x="979889" y="5926237"/>
            <a:ext cx="8183775" cy="523220"/>
          </a:xfrm>
          <a:prstGeom prst="rect">
            <a:avLst/>
          </a:prstGeom>
          <a:noFill/>
        </p:spPr>
        <p:txBody>
          <a:bodyPr wrap="square" rtlCol="0">
            <a:spAutoFit/>
          </a:bodyPr>
          <a:lstStyle/>
          <a:p>
            <a:pPr marL="171450" indent="-171450">
              <a:buFont typeface="Wingdings" panose="05000000000000000000" pitchFamily="2" charset="2"/>
              <a:buChar char="Ø"/>
            </a:pPr>
            <a:r>
              <a:rPr lang="en-US" sz="1400" dirty="0">
                <a:latin typeface="+mn-lt"/>
              </a:rPr>
              <a:t>Top 10 state of origin markets for U.S. residents traveling overseas with all U.S. airport arrivals or departures by overseas passengers (excludes Canada and Mexico flights).</a:t>
            </a:r>
          </a:p>
        </p:txBody>
      </p:sp>
      <p:sp>
        <p:nvSpPr>
          <p:cNvPr id="5" name="TextBox 4">
            <a:extLst>
              <a:ext uri="{FF2B5EF4-FFF2-40B4-BE49-F238E27FC236}">
                <a16:creationId xmlns:a16="http://schemas.microsoft.com/office/drawing/2014/main" id="{4499B6FA-6920-434F-AB39-119ACFD93439}"/>
              </a:ext>
            </a:extLst>
          </p:cNvPr>
          <p:cNvSpPr txBox="1"/>
          <p:nvPr/>
        </p:nvSpPr>
        <p:spPr>
          <a:xfrm>
            <a:off x="1091381" y="5624053"/>
            <a:ext cx="4166419" cy="253916"/>
          </a:xfrm>
          <a:prstGeom prst="rect">
            <a:avLst/>
          </a:prstGeom>
          <a:noFill/>
        </p:spPr>
        <p:txBody>
          <a:bodyPr wrap="square" rtlCol="0">
            <a:spAutoFit/>
          </a:bodyPr>
          <a:lstStyle/>
          <a:p>
            <a:r>
              <a:rPr lang="en-US" sz="1050" dirty="0">
                <a:latin typeface="+mn-lt"/>
              </a:rPr>
              <a:t>Source: NTTO Survey of International Air Travelers</a:t>
            </a:r>
          </a:p>
        </p:txBody>
      </p:sp>
      <p:pic>
        <p:nvPicPr>
          <p:cNvPr id="7" name="Picture 6">
            <a:extLst>
              <a:ext uri="{FF2B5EF4-FFF2-40B4-BE49-F238E27FC236}">
                <a16:creationId xmlns:a16="http://schemas.microsoft.com/office/drawing/2014/main" id="{BB09C859-53BB-4E6B-BD77-09090DDBD09C}"/>
              </a:ext>
            </a:extLst>
          </p:cNvPr>
          <p:cNvPicPr>
            <a:picLocks noChangeAspect="1"/>
          </p:cNvPicPr>
          <p:nvPr/>
        </p:nvPicPr>
        <p:blipFill>
          <a:blip r:embed="rId4"/>
          <a:stretch>
            <a:fillRect/>
          </a:stretch>
        </p:blipFill>
        <p:spPr>
          <a:xfrm>
            <a:off x="286639" y="6521215"/>
            <a:ext cx="1609483" cy="621846"/>
          </a:xfrm>
          <a:prstGeom prst="rect">
            <a:avLst/>
          </a:prstGeom>
        </p:spPr>
      </p:pic>
      <p:sp>
        <p:nvSpPr>
          <p:cNvPr id="9" name="TextBox 8">
            <a:extLst>
              <a:ext uri="{FF2B5EF4-FFF2-40B4-BE49-F238E27FC236}">
                <a16:creationId xmlns:a16="http://schemas.microsoft.com/office/drawing/2014/main" id="{A4A6A60A-DA29-4AF4-905E-F7AC5507771E}"/>
              </a:ext>
            </a:extLst>
          </p:cNvPr>
          <p:cNvSpPr txBox="1"/>
          <p:nvPr/>
        </p:nvSpPr>
        <p:spPr>
          <a:xfrm>
            <a:off x="1013472" y="6955248"/>
            <a:ext cx="1765300" cy="230832"/>
          </a:xfrm>
          <a:prstGeom prst="rect">
            <a:avLst/>
          </a:prstGeom>
          <a:noFill/>
        </p:spPr>
        <p:txBody>
          <a:bodyPr wrap="square">
            <a:spAutoFit/>
          </a:bodyPr>
          <a:lstStyle/>
          <a:p>
            <a:r>
              <a:rPr lang="en-US" sz="900" dirty="0">
                <a:latin typeface="+mn-lt"/>
              </a:rPr>
              <a:t>National Travel &amp; Tourism Office</a:t>
            </a:r>
          </a:p>
        </p:txBody>
      </p:sp>
      <p:pic>
        <p:nvPicPr>
          <p:cNvPr id="10" name="Picture 9">
            <a:extLst>
              <a:ext uri="{FF2B5EF4-FFF2-40B4-BE49-F238E27FC236}">
                <a16:creationId xmlns:a16="http://schemas.microsoft.com/office/drawing/2014/main" id="{C22D06D8-0C46-41CF-B363-730D405C5707}"/>
              </a:ext>
            </a:extLst>
          </p:cNvPr>
          <p:cNvPicPr>
            <a:picLocks noChangeAspect="1"/>
          </p:cNvPicPr>
          <p:nvPr/>
        </p:nvPicPr>
        <p:blipFill>
          <a:blip r:embed="rId5"/>
          <a:stretch>
            <a:fillRect/>
          </a:stretch>
        </p:blipFill>
        <p:spPr>
          <a:xfrm>
            <a:off x="7297384" y="6659308"/>
            <a:ext cx="823031" cy="634039"/>
          </a:xfrm>
          <a:prstGeom prst="rect">
            <a:avLst/>
          </a:prstGeom>
        </p:spPr>
      </p:pic>
      <p:sp>
        <p:nvSpPr>
          <p:cNvPr id="6" name="TextBox 5">
            <a:extLst>
              <a:ext uri="{FF2B5EF4-FFF2-40B4-BE49-F238E27FC236}">
                <a16:creationId xmlns:a16="http://schemas.microsoft.com/office/drawing/2014/main" id="{5BFB7319-368A-463F-A79A-1DD79F873351}"/>
              </a:ext>
            </a:extLst>
          </p:cNvPr>
          <p:cNvSpPr txBox="1"/>
          <p:nvPr/>
        </p:nvSpPr>
        <p:spPr>
          <a:xfrm>
            <a:off x="7939548" y="6746665"/>
            <a:ext cx="1661652" cy="507831"/>
          </a:xfrm>
          <a:prstGeom prst="rect">
            <a:avLst/>
          </a:prstGeom>
          <a:noFill/>
        </p:spPr>
        <p:txBody>
          <a:bodyPr wrap="square" rtlCol="0">
            <a:spAutoFit/>
          </a:bodyPr>
          <a:lstStyle/>
          <a:p>
            <a:r>
              <a:rPr lang="en-US" sz="900" b="1" dirty="0">
                <a:latin typeface="+mn-lt"/>
              </a:rPr>
              <a:t>CIC Research, Inc.</a:t>
            </a:r>
          </a:p>
          <a:p>
            <a:r>
              <a:rPr lang="en-US" sz="900" b="1" dirty="0">
                <a:latin typeface="+mn-lt"/>
              </a:rPr>
              <a:t>8361 Vickers Street</a:t>
            </a:r>
          </a:p>
          <a:p>
            <a:r>
              <a:rPr lang="en-US" sz="900" b="1" dirty="0">
                <a:latin typeface="+mn-lt"/>
              </a:rPr>
              <a:t>San Diego, CA   92111-2112</a:t>
            </a:r>
          </a:p>
        </p:txBody>
      </p:sp>
    </p:spTree>
    <p:extLst>
      <p:ext uri="{BB962C8B-B14F-4D97-AF65-F5344CB8AC3E}">
        <p14:creationId xmlns:p14="http://schemas.microsoft.com/office/powerpoint/2010/main" val="2465554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27526-3F54-42DD-8407-99C272244EEA}"/>
              </a:ext>
            </a:extLst>
          </p:cNvPr>
          <p:cNvSpPr>
            <a:spLocks noGrp="1"/>
          </p:cNvSpPr>
          <p:nvPr>
            <p:ph type="title"/>
          </p:nvPr>
        </p:nvSpPr>
        <p:spPr>
          <a:xfrm>
            <a:off x="660400" y="388938"/>
            <a:ext cx="8280400" cy="641269"/>
          </a:xfrm>
        </p:spPr>
        <p:txBody>
          <a:bodyPr>
            <a:noAutofit/>
          </a:bodyPr>
          <a:lstStyle/>
          <a:p>
            <a:pPr algn="ctr"/>
            <a:r>
              <a:rPr lang="en-US" sz="2400" dirty="0"/>
              <a:t>Top 10 Cities of Origin for U.S. Residents Traveling </a:t>
            </a:r>
            <a:br>
              <a:rPr lang="en-US" sz="2400" dirty="0"/>
            </a:br>
            <a:r>
              <a:rPr lang="en-US" sz="2400" dirty="0"/>
              <a:t>Overseas from the U.S. Using All U.S. International Airports for Arrival or Departure in 2019</a:t>
            </a:r>
          </a:p>
        </p:txBody>
      </p:sp>
      <p:graphicFrame>
        <p:nvGraphicFramePr>
          <p:cNvPr id="3" name="Chart 2">
            <a:extLst>
              <a:ext uri="{FF2B5EF4-FFF2-40B4-BE49-F238E27FC236}">
                <a16:creationId xmlns:a16="http://schemas.microsoft.com/office/drawing/2014/main" id="{B02E6AAB-95B4-48B7-89CA-B7ABC2415AF4}"/>
              </a:ext>
            </a:extLst>
          </p:cNvPr>
          <p:cNvGraphicFramePr>
            <a:graphicFrameLocks/>
          </p:cNvGraphicFramePr>
          <p:nvPr>
            <p:extLst>
              <p:ext uri="{D42A27DB-BD31-4B8C-83A1-F6EECF244321}">
                <p14:modId xmlns:p14="http://schemas.microsoft.com/office/powerpoint/2010/main" val="3039405716"/>
              </p:ext>
            </p:extLst>
          </p:nvPr>
        </p:nvGraphicFramePr>
        <p:xfrm>
          <a:off x="194264" y="1289119"/>
          <a:ext cx="9212672" cy="447106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FA0336E-7089-4F58-A534-5EF29CE921F7}"/>
              </a:ext>
            </a:extLst>
          </p:cNvPr>
          <p:cNvSpPr txBox="1"/>
          <p:nvPr/>
        </p:nvSpPr>
        <p:spPr>
          <a:xfrm>
            <a:off x="1080785" y="5989879"/>
            <a:ext cx="7960910" cy="523220"/>
          </a:xfrm>
          <a:prstGeom prst="rect">
            <a:avLst/>
          </a:prstGeom>
          <a:noFill/>
        </p:spPr>
        <p:txBody>
          <a:bodyPr wrap="square" rtlCol="0">
            <a:spAutoFit/>
          </a:bodyPr>
          <a:lstStyle/>
          <a:p>
            <a:pPr marL="171450" indent="-171450">
              <a:buFont typeface="Wingdings" panose="05000000000000000000" pitchFamily="2" charset="2"/>
              <a:buChar char="Ø"/>
            </a:pPr>
            <a:r>
              <a:rPr lang="en-US" sz="1400" dirty="0">
                <a:latin typeface="+mn-lt"/>
              </a:rPr>
              <a:t>Top 10 city of origin markets for U.S. residents traveling overseas with all U.S. airport arrivals or departures by overseas passengers (excludes Canada and Mexico flights).</a:t>
            </a:r>
          </a:p>
        </p:txBody>
      </p:sp>
      <p:sp>
        <p:nvSpPr>
          <p:cNvPr id="5" name="TextBox 4">
            <a:extLst>
              <a:ext uri="{FF2B5EF4-FFF2-40B4-BE49-F238E27FC236}">
                <a16:creationId xmlns:a16="http://schemas.microsoft.com/office/drawing/2014/main" id="{9832F991-2534-46FC-A51F-AD5C6DEEC88C}"/>
              </a:ext>
            </a:extLst>
          </p:cNvPr>
          <p:cNvSpPr txBox="1"/>
          <p:nvPr/>
        </p:nvSpPr>
        <p:spPr>
          <a:xfrm>
            <a:off x="786582" y="5743658"/>
            <a:ext cx="4156894" cy="253916"/>
          </a:xfrm>
          <a:prstGeom prst="rect">
            <a:avLst/>
          </a:prstGeom>
          <a:noFill/>
        </p:spPr>
        <p:txBody>
          <a:bodyPr wrap="square" rtlCol="0">
            <a:spAutoFit/>
          </a:bodyPr>
          <a:lstStyle/>
          <a:p>
            <a:r>
              <a:rPr lang="en-US" sz="1050" dirty="0">
                <a:latin typeface="+mn-lt"/>
              </a:rPr>
              <a:t>Source: NTTO Survey of International Air Travelers</a:t>
            </a:r>
          </a:p>
        </p:txBody>
      </p:sp>
      <p:pic>
        <p:nvPicPr>
          <p:cNvPr id="6" name="Picture 5">
            <a:extLst>
              <a:ext uri="{FF2B5EF4-FFF2-40B4-BE49-F238E27FC236}">
                <a16:creationId xmlns:a16="http://schemas.microsoft.com/office/drawing/2014/main" id="{6A2A80C5-B49F-49D7-A60E-68D5586AC812}"/>
              </a:ext>
            </a:extLst>
          </p:cNvPr>
          <p:cNvPicPr>
            <a:picLocks noChangeAspect="1"/>
          </p:cNvPicPr>
          <p:nvPr/>
        </p:nvPicPr>
        <p:blipFill>
          <a:blip r:embed="rId4"/>
          <a:stretch>
            <a:fillRect/>
          </a:stretch>
        </p:blipFill>
        <p:spPr>
          <a:xfrm>
            <a:off x="276043" y="6532328"/>
            <a:ext cx="1609483" cy="621846"/>
          </a:xfrm>
          <a:prstGeom prst="rect">
            <a:avLst/>
          </a:prstGeom>
        </p:spPr>
      </p:pic>
      <p:pic>
        <p:nvPicPr>
          <p:cNvPr id="8" name="Picture 7">
            <a:extLst>
              <a:ext uri="{FF2B5EF4-FFF2-40B4-BE49-F238E27FC236}">
                <a16:creationId xmlns:a16="http://schemas.microsoft.com/office/drawing/2014/main" id="{EAAE476C-DEAD-40F6-8D07-D2B4429FD86C}"/>
              </a:ext>
            </a:extLst>
          </p:cNvPr>
          <p:cNvPicPr>
            <a:picLocks noChangeAspect="1"/>
          </p:cNvPicPr>
          <p:nvPr/>
        </p:nvPicPr>
        <p:blipFill>
          <a:blip r:embed="rId5"/>
          <a:stretch>
            <a:fillRect/>
          </a:stretch>
        </p:blipFill>
        <p:spPr>
          <a:xfrm>
            <a:off x="7348184" y="6659313"/>
            <a:ext cx="823031" cy="634039"/>
          </a:xfrm>
          <a:prstGeom prst="rect">
            <a:avLst/>
          </a:prstGeom>
        </p:spPr>
      </p:pic>
      <p:sp>
        <p:nvSpPr>
          <p:cNvPr id="7" name="TextBox 6">
            <a:extLst>
              <a:ext uri="{FF2B5EF4-FFF2-40B4-BE49-F238E27FC236}">
                <a16:creationId xmlns:a16="http://schemas.microsoft.com/office/drawing/2014/main" id="{231AEEA4-4FF1-49B4-B06C-9F081C5A843C}"/>
              </a:ext>
            </a:extLst>
          </p:cNvPr>
          <p:cNvSpPr txBox="1"/>
          <p:nvPr/>
        </p:nvSpPr>
        <p:spPr>
          <a:xfrm>
            <a:off x="7884141" y="6745499"/>
            <a:ext cx="1609483" cy="507831"/>
          </a:xfrm>
          <a:prstGeom prst="rect">
            <a:avLst/>
          </a:prstGeom>
          <a:noFill/>
        </p:spPr>
        <p:txBody>
          <a:bodyPr wrap="square" rtlCol="0">
            <a:spAutoFit/>
          </a:bodyPr>
          <a:lstStyle/>
          <a:p>
            <a:r>
              <a:rPr lang="en-US" sz="900" b="1" dirty="0">
                <a:latin typeface="+mn-lt"/>
              </a:rPr>
              <a:t>CIC Research, Inc.</a:t>
            </a:r>
          </a:p>
          <a:p>
            <a:r>
              <a:rPr lang="en-US" sz="900" b="1" dirty="0">
                <a:latin typeface="+mn-lt"/>
              </a:rPr>
              <a:t>8361 Vickers Street</a:t>
            </a:r>
          </a:p>
          <a:p>
            <a:r>
              <a:rPr lang="en-US" sz="900" b="1" dirty="0">
                <a:latin typeface="+mn-lt"/>
              </a:rPr>
              <a:t>San Diego, CA   92111-2112</a:t>
            </a:r>
          </a:p>
        </p:txBody>
      </p:sp>
      <p:sp>
        <p:nvSpPr>
          <p:cNvPr id="10" name="TextBox 9">
            <a:extLst>
              <a:ext uri="{FF2B5EF4-FFF2-40B4-BE49-F238E27FC236}">
                <a16:creationId xmlns:a16="http://schemas.microsoft.com/office/drawing/2014/main" id="{D92F77CE-180A-44D4-BB4B-D638AF400B90}"/>
              </a:ext>
            </a:extLst>
          </p:cNvPr>
          <p:cNvSpPr txBox="1"/>
          <p:nvPr/>
        </p:nvSpPr>
        <p:spPr>
          <a:xfrm>
            <a:off x="1028276" y="6991720"/>
            <a:ext cx="1714500" cy="230832"/>
          </a:xfrm>
          <a:prstGeom prst="rect">
            <a:avLst/>
          </a:prstGeom>
          <a:noFill/>
        </p:spPr>
        <p:txBody>
          <a:bodyPr wrap="square">
            <a:spAutoFit/>
          </a:bodyPr>
          <a:lstStyle/>
          <a:p>
            <a:r>
              <a:rPr lang="en-US" sz="900" dirty="0">
                <a:latin typeface="+mn-lt"/>
              </a:rPr>
              <a:t>National Travel &amp; Tourism Office</a:t>
            </a:r>
          </a:p>
        </p:txBody>
      </p:sp>
    </p:spTree>
    <p:extLst>
      <p:ext uri="{BB962C8B-B14F-4D97-AF65-F5344CB8AC3E}">
        <p14:creationId xmlns:p14="http://schemas.microsoft.com/office/powerpoint/2010/main" val="1933577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27526-3F54-42DD-8407-99C272244EEA}"/>
              </a:ext>
            </a:extLst>
          </p:cNvPr>
          <p:cNvSpPr>
            <a:spLocks noGrp="1"/>
          </p:cNvSpPr>
          <p:nvPr>
            <p:ph type="title"/>
          </p:nvPr>
        </p:nvSpPr>
        <p:spPr>
          <a:xfrm>
            <a:off x="660400" y="388938"/>
            <a:ext cx="8280400" cy="641269"/>
          </a:xfrm>
        </p:spPr>
        <p:txBody>
          <a:bodyPr>
            <a:noAutofit/>
          </a:bodyPr>
          <a:lstStyle/>
          <a:p>
            <a:pPr algn="ctr"/>
            <a:r>
              <a:rPr lang="en-US" sz="2400" dirty="0"/>
              <a:t>Top 10 States Visited by Overseas Non-Residents </a:t>
            </a:r>
            <a:br>
              <a:rPr lang="en-US" sz="2400" dirty="0"/>
            </a:br>
            <a:r>
              <a:rPr lang="en-US" sz="2400" dirty="0"/>
              <a:t>Traveling to the U.S. Using All U.S. International Airports for Arrival or Departure in 2019</a:t>
            </a:r>
          </a:p>
        </p:txBody>
      </p:sp>
      <p:graphicFrame>
        <p:nvGraphicFramePr>
          <p:cNvPr id="3" name="Chart 2">
            <a:extLst>
              <a:ext uri="{FF2B5EF4-FFF2-40B4-BE49-F238E27FC236}">
                <a16:creationId xmlns:a16="http://schemas.microsoft.com/office/drawing/2014/main" id="{B02E6AAB-95B4-48B7-89CA-B7ABC2415AF4}"/>
              </a:ext>
            </a:extLst>
          </p:cNvPr>
          <p:cNvGraphicFramePr>
            <a:graphicFrameLocks/>
          </p:cNvGraphicFramePr>
          <p:nvPr>
            <p:extLst>
              <p:ext uri="{D42A27DB-BD31-4B8C-83A1-F6EECF244321}">
                <p14:modId xmlns:p14="http://schemas.microsoft.com/office/powerpoint/2010/main" val="3629698355"/>
              </p:ext>
            </p:extLst>
          </p:nvPr>
        </p:nvGraphicFramePr>
        <p:xfrm>
          <a:off x="326531" y="1418461"/>
          <a:ext cx="8948137" cy="441424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FA0336E-7089-4F58-A534-5EF29CE921F7}"/>
              </a:ext>
            </a:extLst>
          </p:cNvPr>
          <p:cNvSpPr txBox="1"/>
          <p:nvPr/>
        </p:nvSpPr>
        <p:spPr>
          <a:xfrm>
            <a:off x="1051286" y="5832709"/>
            <a:ext cx="7960910" cy="523220"/>
          </a:xfrm>
          <a:prstGeom prst="rect">
            <a:avLst/>
          </a:prstGeom>
          <a:noFill/>
        </p:spPr>
        <p:txBody>
          <a:bodyPr wrap="square" rtlCol="0">
            <a:spAutoFit/>
          </a:bodyPr>
          <a:lstStyle/>
          <a:p>
            <a:pPr marL="171450" indent="-171450">
              <a:buFont typeface="Wingdings" panose="05000000000000000000" pitchFamily="2" charset="2"/>
              <a:buChar char="Ø"/>
            </a:pPr>
            <a:r>
              <a:rPr lang="en-US" sz="1400" dirty="0">
                <a:latin typeface="+mn-lt"/>
              </a:rPr>
              <a:t>Top 10 destination state markets for overseas non-residents traveling to the U.S. with all U.S. airport arrivals or departures (excludes Canada and Mexico flights).</a:t>
            </a:r>
          </a:p>
        </p:txBody>
      </p:sp>
      <p:sp>
        <p:nvSpPr>
          <p:cNvPr id="5" name="TextBox 4">
            <a:extLst>
              <a:ext uri="{FF2B5EF4-FFF2-40B4-BE49-F238E27FC236}">
                <a16:creationId xmlns:a16="http://schemas.microsoft.com/office/drawing/2014/main" id="{CE94522F-4FE4-4FEB-B2B9-B238457D8485}"/>
              </a:ext>
            </a:extLst>
          </p:cNvPr>
          <p:cNvSpPr txBox="1"/>
          <p:nvPr/>
        </p:nvSpPr>
        <p:spPr>
          <a:xfrm>
            <a:off x="924233" y="5510773"/>
            <a:ext cx="4143068" cy="253916"/>
          </a:xfrm>
          <a:prstGeom prst="rect">
            <a:avLst/>
          </a:prstGeom>
          <a:noFill/>
        </p:spPr>
        <p:txBody>
          <a:bodyPr wrap="square" rtlCol="0">
            <a:spAutoFit/>
          </a:bodyPr>
          <a:lstStyle/>
          <a:p>
            <a:r>
              <a:rPr lang="en-US" sz="1050" dirty="0">
                <a:latin typeface="+mn-lt"/>
              </a:rPr>
              <a:t>Source: NTTO Survey of International Air Travelers</a:t>
            </a:r>
          </a:p>
        </p:txBody>
      </p:sp>
      <p:pic>
        <p:nvPicPr>
          <p:cNvPr id="6" name="Picture 5">
            <a:extLst>
              <a:ext uri="{FF2B5EF4-FFF2-40B4-BE49-F238E27FC236}">
                <a16:creationId xmlns:a16="http://schemas.microsoft.com/office/drawing/2014/main" id="{3D3E568F-44A6-4819-9307-C56BBF845EA1}"/>
              </a:ext>
            </a:extLst>
          </p:cNvPr>
          <p:cNvPicPr>
            <a:picLocks noChangeAspect="1"/>
          </p:cNvPicPr>
          <p:nvPr/>
        </p:nvPicPr>
        <p:blipFill>
          <a:blip r:embed="rId4"/>
          <a:stretch>
            <a:fillRect/>
          </a:stretch>
        </p:blipFill>
        <p:spPr>
          <a:xfrm>
            <a:off x="246545" y="6522496"/>
            <a:ext cx="1609483" cy="621846"/>
          </a:xfrm>
          <a:prstGeom prst="rect">
            <a:avLst/>
          </a:prstGeom>
        </p:spPr>
      </p:pic>
      <p:sp>
        <p:nvSpPr>
          <p:cNvPr id="9" name="TextBox 8">
            <a:extLst>
              <a:ext uri="{FF2B5EF4-FFF2-40B4-BE49-F238E27FC236}">
                <a16:creationId xmlns:a16="http://schemas.microsoft.com/office/drawing/2014/main" id="{22992877-F571-415E-96DE-AA9736C026F9}"/>
              </a:ext>
            </a:extLst>
          </p:cNvPr>
          <p:cNvSpPr txBox="1"/>
          <p:nvPr/>
        </p:nvSpPr>
        <p:spPr>
          <a:xfrm>
            <a:off x="924233" y="6973026"/>
            <a:ext cx="1828801" cy="230832"/>
          </a:xfrm>
          <a:prstGeom prst="rect">
            <a:avLst/>
          </a:prstGeom>
          <a:noFill/>
        </p:spPr>
        <p:txBody>
          <a:bodyPr wrap="square">
            <a:spAutoFit/>
          </a:bodyPr>
          <a:lstStyle/>
          <a:p>
            <a:r>
              <a:rPr lang="en-US" sz="900" dirty="0">
                <a:latin typeface="+mn-lt"/>
              </a:rPr>
              <a:t>National Travel &amp; Tourism Office</a:t>
            </a:r>
          </a:p>
        </p:txBody>
      </p:sp>
      <p:pic>
        <p:nvPicPr>
          <p:cNvPr id="10" name="Picture 9">
            <a:extLst>
              <a:ext uri="{FF2B5EF4-FFF2-40B4-BE49-F238E27FC236}">
                <a16:creationId xmlns:a16="http://schemas.microsoft.com/office/drawing/2014/main" id="{C47FACB7-CF1E-4480-846D-DB56FB2355C4}"/>
              </a:ext>
            </a:extLst>
          </p:cNvPr>
          <p:cNvPicPr>
            <a:picLocks noChangeAspect="1"/>
          </p:cNvPicPr>
          <p:nvPr/>
        </p:nvPicPr>
        <p:blipFill>
          <a:blip r:embed="rId5"/>
          <a:stretch>
            <a:fillRect/>
          </a:stretch>
        </p:blipFill>
        <p:spPr>
          <a:xfrm>
            <a:off x="7373584" y="6681161"/>
            <a:ext cx="823031" cy="634039"/>
          </a:xfrm>
          <a:prstGeom prst="rect">
            <a:avLst/>
          </a:prstGeom>
        </p:spPr>
      </p:pic>
      <p:sp>
        <p:nvSpPr>
          <p:cNvPr id="7" name="TextBox 6">
            <a:extLst>
              <a:ext uri="{FF2B5EF4-FFF2-40B4-BE49-F238E27FC236}">
                <a16:creationId xmlns:a16="http://schemas.microsoft.com/office/drawing/2014/main" id="{3F389233-5869-4A8B-9C2D-D73EFDF8212D}"/>
              </a:ext>
            </a:extLst>
          </p:cNvPr>
          <p:cNvSpPr txBox="1"/>
          <p:nvPr/>
        </p:nvSpPr>
        <p:spPr>
          <a:xfrm>
            <a:off x="7991717" y="6821854"/>
            <a:ext cx="1609483" cy="507831"/>
          </a:xfrm>
          <a:prstGeom prst="rect">
            <a:avLst/>
          </a:prstGeom>
          <a:noFill/>
        </p:spPr>
        <p:txBody>
          <a:bodyPr wrap="square" rtlCol="0">
            <a:spAutoFit/>
          </a:bodyPr>
          <a:lstStyle/>
          <a:p>
            <a:r>
              <a:rPr lang="en-US" sz="900" b="1" dirty="0">
                <a:latin typeface="+mn-lt"/>
              </a:rPr>
              <a:t>CIC Research, Inc.</a:t>
            </a:r>
          </a:p>
          <a:p>
            <a:r>
              <a:rPr lang="en-US" sz="900" b="1" dirty="0">
                <a:latin typeface="+mn-lt"/>
              </a:rPr>
              <a:t>8361 Vickers Street</a:t>
            </a:r>
          </a:p>
          <a:p>
            <a:r>
              <a:rPr lang="en-US" sz="900" b="1" dirty="0">
                <a:latin typeface="+mn-lt"/>
              </a:rPr>
              <a:t>San Diego, CA   92111-2112</a:t>
            </a:r>
          </a:p>
        </p:txBody>
      </p:sp>
    </p:spTree>
    <p:extLst>
      <p:ext uri="{BB962C8B-B14F-4D97-AF65-F5344CB8AC3E}">
        <p14:creationId xmlns:p14="http://schemas.microsoft.com/office/powerpoint/2010/main" val="2577043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27526-3F54-42DD-8407-99C272244EEA}"/>
              </a:ext>
            </a:extLst>
          </p:cNvPr>
          <p:cNvSpPr>
            <a:spLocks noGrp="1"/>
          </p:cNvSpPr>
          <p:nvPr>
            <p:ph type="title"/>
          </p:nvPr>
        </p:nvSpPr>
        <p:spPr>
          <a:xfrm>
            <a:off x="660400" y="388938"/>
            <a:ext cx="8280400" cy="641269"/>
          </a:xfrm>
        </p:spPr>
        <p:txBody>
          <a:bodyPr>
            <a:noAutofit/>
          </a:bodyPr>
          <a:lstStyle/>
          <a:p>
            <a:pPr algn="ctr"/>
            <a:r>
              <a:rPr lang="en-US" sz="2400" dirty="0"/>
              <a:t>Top 10 Cities Visited by Overseas Non-Residents </a:t>
            </a:r>
            <a:br>
              <a:rPr lang="en-US" sz="2400" dirty="0"/>
            </a:br>
            <a:r>
              <a:rPr lang="en-US" sz="2400" dirty="0"/>
              <a:t>Traveling to the U.S. Using All U.S. International Airports for Arrival or Departure in 2019</a:t>
            </a:r>
          </a:p>
        </p:txBody>
      </p:sp>
      <p:graphicFrame>
        <p:nvGraphicFramePr>
          <p:cNvPr id="3" name="Chart 2">
            <a:extLst>
              <a:ext uri="{FF2B5EF4-FFF2-40B4-BE49-F238E27FC236}">
                <a16:creationId xmlns:a16="http://schemas.microsoft.com/office/drawing/2014/main" id="{B02E6AAB-95B4-48B7-89CA-B7ABC2415AF4}"/>
              </a:ext>
            </a:extLst>
          </p:cNvPr>
          <p:cNvGraphicFramePr>
            <a:graphicFrameLocks/>
          </p:cNvGraphicFramePr>
          <p:nvPr>
            <p:extLst>
              <p:ext uri="{D42A27DB-BD31-4B8C-83A1-F6EECF244321}">
                <p14:modId xmlns:p14="http://schemas.microsoft.com/office/powerpoint/2010/main" val="791920020"/>
              </p:ext>
            </p:extLst>
          </p:nvPr>
        </p:nvGraphicFramePr>
        <p:xfrm>
          <a:off x="244475" y="1213056"/>
          <a:ext cx="8696325" cy="481182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FA0336E-7089-4F58-A534-5EF29CE921F7}"/>
              </a:ext>
            </a:extLst>
          </p:cNvPr>
          <p:cNvSpPr txBox="1"/>
          <p:nvPr/>
        </p:nvSpPr>
        <p:spPr>
          <a:xfrm>
            <a:off x="1020170" y="5729993"/>
            <a:ext cx="7960910" cy="523220"/>
          </a:xfrm>
          <a:prstGeom prst="rect">
            <a:avLst/>
          </a:prstGeom>
          <a:noFill/>
        </p:spPr>
        <p:txBody>
          <a:bodyPr wrap="square" rtlCol="0">
            <a:spAutoFit/>
          </a:bodyPr>
          <a:lstStyle/>
          <a:p>
            <a:pPr marL="171450" indent="-171450">
              <a:buFont typeface="Wingdings" panose="05000000000000000000" pitchFamily="2" charset="2"/>
              <a:buChar char="Ø"/>
            </a:pPr>
            <a:r>
              <a:rPr lang="en-US" sz="1400" dirty="0">
                <a:latin typeface="+mn-lt"/>
              </a:rPr>
              <a:t>Top 10 destination city markets for non-resident visitors to the U.S. for airport arrivals or departures (excludes Canada and Mexico flights).</a:t>
            </a:r>
          </a:p>
        </p:txBody>
      </p:sp>
      <p:sp>
        <p:nvSpPr>
          <p:cNvPr id="5" name="TextBox 4">
            <a:extLst>
              <a:ext uri="{FF2B5EF4-FFF2-40B4-BE49-F238E27FC236}">
                <a16:creationId xmlns:a16="http://schemas.microsoft.com/office/drawing/2014/main" id="{B42663CE-F099-49DB-AD81-A92F26E152F7}"/>
              </a:ext>
            </a:extLst>
          </p:cNvPr>
          <p:cNvSpPr txBox="1"/>
          <p:nvPr/>
        </p:nvSpPr>
        <p:spPr>
          <a:xfrm>
            <a:off x="904569" y="5384653"/>
            <a:ext cx="4096056" cy="253916"/>
          </a:xfrm>
          <a:prstGeom prst="rect">
            <a:avLst/>
          </a:prstGeom>
          <a:noFill/>
        </p:spPr>
        <p:txBody>
          <a:bodyPr wrap="square" rtlCol="0">
            <a:spAutoFit/>
          </a:bodyPr>
          <a:lstStyle/>
          <a:p>
            <a:r>
              <a:rPr lang="en-US" sz="1050" dirty="0">
                <a:latin typeface="+mn-lt"/>
              </a:rPr>
              <a:t>Source: NTTO Survey of International Air Travelers</a:t>
            </a:r>
          </a:p>
        </p:txBody>
      </p:sp>
      <p:pic>
        <p:nvPicPr>
          <p:cNvPr id="6" name="Picture 5">
            <a:extLst>
              <a:ext uri="{FF2B5EF4-FFF2-40B4-BE49-F238E27FC236}">
                <a16:creationId xmlns:a16="http://schemas.microsoft.com/office/drawing/2014/main" id="{F5D8B3C2-B153-435E-AF83-644FD7050A70}"/>
              </a:ext>
            </a:extLst>
          </p:cNvPr>
          <p:cNvPicPr>
            <a:picLocks noChangeAspect="1"/>
          </p:cNvPicPr>
          <p:nvPr/>
        </p:nvPicPr>
        <p:blipFill>
          <a:blip r:embed="rId4"/>
          <a:stretch>
            <a:fillRect/>
          </a:stretch>
        </p:blipFill>
        <p:spPr>
          <a:xfrm>
            <a:off x="244475" y="6542161"/>
            <a:ext cx="1609483" cy="621846"/>
          </a:xfrm>
          <a:prstGeom prst="rect">
            <a:avLst/>
          </a:prstGeom>
        </p:spPr>
      </p:pic>
      <p:sp>
        <p:nvSpPr>
          <p:cNvPr id="9" name="TextBox 8">
            <a:extLst>
              <a:ext uri="{FF2B5EF4-FFF2-40B4-BE49-F238E27FC236}">
                <a16:creationId xmlns:a16="http://schemas.microsoft.com/office/drawing/2014/main" id="{727C109F-24E9-47F5-96BB-AA9174A4CAF6}"/>
              </a:ext>
            </a:extLst>
          </p:cNvPr>
          <p:cNvSpPr txBox="1"/>
          <p:nvPr/>
        </p:nvSpPr>
        <p:spPr>
          <a:xfrm>
            <a:off x="904569" y="6973048"/>
            <a:ext cx="1719263" cy="230832"/>
          </a:xfrm>
          <a:prstGeom prst="rect">
            <a:avLst/>
          </a:prstGeom>
          <a:noFill/>
        </p:spPr>
        <p:txBody>
          <a:bodyPr wrap="square">
            <a:spAutoFit/>
          </a:bodyPr>
          <a:lstStyle/>
          <a:p>
            <a:r>
              <a:rPr lang="en-US" sz="900" dirty="0">
                <a:latin typeface="+mn-lt"/>
              </a:rPr>
              <a:t>National Travel &amp; Tourism Office</a:t>
            </a:r>
          </a:p>
        </p:txBody>
      </p:sp>
      <p:pic>
        <p:nvPicPr>
          <p:cNvPr id="10" name="Picture 9">
            <a:extLst>
              <a:ext uri="{FF2B5EF4-FFF2-40B4-BE49-F238E27FC236}">
                <a16:creationId xmlns:a16="http://schemas.microsoft.com/office/drawing/2014/main" id="{4B6ED548-E55A-4BCB-9F4E-F1CC5134F64F}"/>
              </a:ext>
            </a:extLst>
          </p:cNvPr>
          <p:cNvPicPr>
            <a:picLocks noChangeAspect="1"/>
          </p:cNvPicPr>
          <p:nvPr/>
        </p:nvPicPr>
        <p:blipFill>
          <a:blip r:embed="rId5"/>
          <a:stretch>
            <a:fillRect/>
          </a:stretch>
        </p:blipFill>
        <p:spPr>
          <a:xfrm>
            <a:off x="7284684" y="6681161"/>
            <a:ext cx="823031" cy="634039"/>
          </a:xfrm>
          <a:prstGeom prst="rect">
            <a:avLst/>
          </a:prstGeom>
        </p:spPr>
      </p:pic>
      <p:sp>
        <p:nvSpPr>
          <p:cNvPr id="7" name="TextBox 6">
            <a:extLst>
              <a:ext uri="{FF2B5EF4-FFF2-40B4-BE49-F238E27FC236}">
                <a16:creationId xmlns:a16="http://schemas.microsoft.com/office/drawing/2014/main" id="{0CA55BCE-F1C2-4DF4-987A-D69060674A7F}"/>
              </a:ext>
            </a:extLst>
          </p:cNvPr>
          <p:cNvSpPr txBox="1"/>
          <p:nvPr/>
        </p:nvSpPr>
        <p:spPr>
          <a:xfrm>
            <a:off x="7934633" y="6805900"/>
            <a:ext cx="1559232" cy="507831"/>
          </a:xfrm>
          <a:prstGeom prst="rect">
            <a:avLst/>
          </a:prstGeom>
          <a:noFill/>
        </p:spPr>
        <p:txBody>
          <a:bodyPr wrap="square" rtlCol="0">
            <a:spAutoFit/>
          </a:bodyPr>
          <a:lstStyle/>
          <a:p>
            <a:r>
              <a:rPr lang="en-US" sz="900" b="1" dirty="0">
                <a:latin typeface="+mn-lt"/>
              </a:rPr>
              <a:t>CIC Research, Inc.</a:t>
            </a:r>
          </a:p>
          <a:p>
            <a:r>
              <a:rPr lang="en-US" sz="900" b="1" dirty="0">
                <a:latin typeface="+mn-lt"/>
              </a:rPr>
              <a:t>8361 Vickers Street</a:t>
            </a:r>
          </a:p>
          <a:p>
            <a:r>
              <a:rPr lang="en-US" sz="900" b="1" dirty="0">
                <a:latin typeface="+mn-lt"/>
              </a:rPr>
              <a:t>San Diego, CA   92111-2112</a:t>
            </a:r>
          </a:p>
        </p:txBody>
      </p:sp>
    </p:spTree>
    <p:extLst>
      <p:ext uri="{BB962C8B-B14F-4D97-AF65-F5344CB8AC3E}">
        <p14:creationId xmlns:p14="http://schemas.microsoft.com/office/powerpoint/2010/main" val="1782466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88E6-2A29-4AEA-B826-D63F059D9B48}"/>
              </a:ext>
            </a:extLst>
          </p:cNvPr>
          <p:cNvSpPr>
            <a:spLocks noGrp="1"/>
          </p:cNvSpPr>
          <p:nvPr>
            <p:ph type="title"/>
          </p:nvPr>
        </p:nvSpPr>
        <p:spPr>
          <a:xfrm>
            <a:off x="660400" y="-87615"/>
            <a:ext cx="8280400" cy="1595170"/>
          </a:xfrm>
        </p:spPr>
        <p:txBody>
          <a:bodyPr>
            <a:normAutofit/>
          </a:bodyPr>
          <a:lstStyle/>
          <a:p>
            <a:pPr algn="ctr"/>
            <a:r>
              <a:rPr lang="en-US" sz="2400" dirty="0"/>
              <a:t>Trip Characteristics of Non-Resident Overseas Visitors and U.S. Residents Traveling Overseas Using All U.S. International Airports as Port of Entry/Embarkation 2019</a:t>
            </a:r>
          </a:p>
        </p:txBody>
      </p:sp>
      <p:graphicFrame>
        <p:nvGraphicFramePr>
          <p:cNvPr id="3" name="Table 3">
            <a:extLst>
              <a:ext uri="{FF2B5EF4-FFF2-40B4-BE49-F238E27FC236}">
                <a16:creationId xmlns:a16="http://schemas.microsoft.com/office/drawing/2014/main" id="{9888DF2C-F158-40FC-99FA-FCAE55A12AC7}"/>
              </a:ext>
            </a:extLst>
          </p:cNvPr>
          <p:cNvGraphicFramePr>
            <a:graphicFrameLocks noGrp="1"/>
          </p:cNvGraphicFramePr>
          <p:nvPr>
            <p:extLst>
              <p:ext uri="{D42A27DB-BD31-4B8C-83A1-F6EECF244321}">
                <p14:modId xmlns:p14="http://schemas.microsoft.com/office/powerpoint/2010/main" val="129245848"/>
              </p:ext>
            </p:extLst>
          </p:nvPr>
        </p:nvGraphicFramePr>
        <p:xfrm>
          <a:off x="1025304" y="1426333"/>
          <a:ext cx="7494495" cy="4802184"/>
        </p:xfrm>
        <a:graphic>
          <a:graphicData uri="http://schemas.openxmlformats.org/drawingml/2006/table">
            <a:tbl>
              <a:tblPr firstRow="1" bandRow="1">
                <a:tableStyleId>{5C22544A-7EE6-4342-B048-85BDC9FD1C3A}</a:tableStyleId>
              </a:tblPr>
              <a:tblGrid>
                <a:gridCol w="3411646">
                  <a:extLst>
                    <a:ext uri="{9D8B030D-6E8A-4147-A177-3AD203B41FA5}">
                      <a16:colId xmlns:a16="http://schemas.microsoft.com/office/drawing/2014/main" val="620450080"/>
                    </a:ext>
                  </a:extLst>
                </a:gridCol>
                <a:gridCol w="1467143">
                  <a:extLst>
                    <a:ext uri="{9D8B030D-6E8A-4147-A177-3AD203B41FA5}">
                      <a16:colId xmlns:a16="http://schemas.microsoft.com/office/drawing/2014/main" val="1235859375"/>
                    </a:ext>
                  </a:extLst>
                </a:gridCol>
                <a:gridCol w="1467143">
                  <a:extLst>
                    <a:ext uri="{9D8B030D-6E8A-4147-A177-3AD203B41FA5}">
                      <a16:colId xmlns:a16="http://schemas.microsoft.com/office/drawing/2014/main" val="1040916819"/>
                    </a:ext>
                  </a:extLst>
                </a:gridCol>
                <a:gridCol w="1148563">
                  <a:extLst>
                    <a:ext uri="{9D8B030D-6E8A-4147-A177-3AD203B41FA5}">
                      <a16:colId xmlns:a16="http://schemas.microsoft.com/office/drawing/2014/main" val="500224768"/>
                    </a:ext>
                  </a:extLst>
                </a:gridCol>
              </a:tblGrid>
              <a:tr h="1251135">
                <a:tc>
                  <a:txBody>
                    <a:bodyPr/>
                    <a:lstStyle/>
                    <a:p>
                      <a:pPr algn="ctr"/>
                      <a:r>
                        <a:rPr lang="en-US" sz="1600" dirty="0"/>
                        <a:t>Trip Characteristics</a:t>
                      </a:r>
                    </a:p>
                  </a:txBody>
                  <a:tcPr anchor="b"/>
                </a:tc>
                <a:tc>
                  <a:txBody>
                    <a:bodyPr/>
                    <a:lstStyle/>
                    <a:p>
                      <a:pPr algn="ctr"/>
                      <a:r>
                        <a:rPr lang="en-US" sz="1600" dirty="0"/>
                        <a:t>Overseas Travelers to the U.S. </a:t>
                      </a:r>
                    </a:p>
                  </a:txBody>
                  <a:tcPr anchor="b"/>
                </a:tc>
                <a:tc>
                  <a:txBody>
                    <a:bodyPr/>
                    <a:lstStyle/>
                    <a:p>
                      <a:pPr algn="ctr"/>
                      <a:r>
                        <a:rPr lang="en-US" sz="1600" dirty="0"/>
                        <a:t>U.S. Residents on an Overseas Trip</a:t>
                      </a:r>
                    </a:p>
                  </a:txBody>
                  <a:tcPr anchor="b"/>
                </a:tc>
                <a:tc>
                  <a:txBody>
                    <a:bodyPr/>
                    <a:lstStyle/>
                    <a:p>
                      <a:pPr algn="ctr"/>
                      <a:r>
                        <a:rPr lang="en-US" sz="1600" dirty="0"/>
                        <a:t>Combined US Residents &amp; Overseas Visitors</a:t>
                      </a:r>
                    </a:p>
                  </a:txBody>
                  <a:tcPr anchor="b"/>
                </a:tc>
                <a:extLst>
                  <a:ext uri="{0D108BD9-81ED-4DB2-BD59-A6C34878D82A}">
                    <a16:rowId xmlns:a16="http://schemas.microsoft.com/office/drawing/2014/main" val="3207866443"/>
                  </a:ext>
                </a:extLst>
              </a:tr>
              <a:tr h="290962">
                <a:tc>
                  <a:txBody>
                    <a:bodyPr/>
                    <a:lstStyle/>
                    <a:p>
                      <a:r>
                        <a:rPr lang="en-US" sz="1300" dirty="0"/>
                        <a:t>Top 3 Main Purpose of Trip</a:t>
                      </a:r>
                    </a:p>
                  </a:txBody>
                  <a:tcPr/>
                </a:tc>
                <a:tc>
                  <a:txBody>
                    <a:bodyPr/>
                    <a:lstStyle/>
                    <a:p>
                      <a:pPr algn="ctr"/>
                      <a:endParaRPr lang="en-US" sz="1300" dirty="0"/>
                    </a:p>
                  </a:txBody>
                  <a:tcPr/>
                </a:tc>
                <a:tc>
                  <a:txBody>
                    <a:bodyPr/>
                    <a:lstStyle/>
                    <a:p>
                      <a:pPr algn="ctr"/>
                      <a:endParaRPr lang="en-US" sz="1300" dirty="0"/>
                    </a:p>
                  </a:txBody>
                  <a:tcPr/>
                </a:tc>
                <a:tc>
                  <a:txBody>
                    <a:bodyPr/>
                    <a:lstStyle/>
                    <a:p>
                      <a:pPr algn="ctr"/>
                      <a:endParaRPr lang="en-US" sz="1300" dirty="0"/>
                    </a:p>
                  </a:txBody>
                  <a:tcPr/>
                </a:tc>
                <a:extLst>
                  <a:ext uri="{0D108BD9-81ED-4DB2-BD59-A6C34878D82A}">
                    <a16:rowId xmlns:a16="http://schemas.microsoft.com/office/drawing/2014/main" val="2510015734"/>
                  </a:ext>
                </a:extLst>
              </a:tr>
              <a:tr h="290962">
                <a:tc>
                  <a:txBody>
                    <a:bodyPr/>
                    <a:lstStyle/>
                    <a:p>
                      <a:r>
                        <a:rPr lang="en-US" sz="1300" dirty="0"/>
                        <a:t>    Vacation/Holiday</a:t>
                      </a:r>
                    </a:p>
                  </a:txBody>
                  <a:tcPr/>
                </a:tc>
                <a:tc>
                  <a:txBody>
                    <a:bodyPr/>
                    <a:lstStyle/>
                    <a:p>
                      <a:pPr algn="ctr"/>
                      <a:r>
                        <a:rPr lang="en-US" sz="1300" dirty="0"/>
                        <a:t>58%</a:t>
                      </a:r>
                    </a:p>
                  </a:txBody>
                  <a:tcPr/>
                </a:tc>
                <a:tc>
                  <a:txBody>
                    <a:bodyPr/>
                    <a:lstStyle/>
                    <a:p>
                      <a:pPr algn="ctr"/>
                      <a:r>
                        <a:rPr lang="en-US" sz="1300" dirty="0"/>
                        <a:t>58%</a:t>
                      </a:r>
                    </a:p>
                  </a:txBody>
                  <a:tcPr/>
                </a:tc>
                <a:tc>
                  <a:txBody>
                    <a:bodyPr/>
                    <a:lstStyle/>
                    <a:p>
                      <a:pPr algn="ctr"/>
                      <a:r>
                        <a:rPr lang="en-US" sz="1300" dirty="0"/>
                        <a:t>58%</a:t>
                      </a:r>
                    </a:p>
                  </a:txBody>
                  <a:tcPr/>
                </a:tc>
                <a:extLst>
                  <a:ext uri="{0D108BD9-81ED-4DB2-BD59-A6C34878D82A}">
                    <a16:rowId xmlns:a16="http://schemas.microsoft.com/office/drawing/2014/main" val="2737147271"/>
                  </a:ext>
                </a:extLst>
              </a:tr>
              <a:tr h="290962">
                <a:tc>
                  <a:txBody>
                    <a:bodyPr/>
                    <a:lstStyle/>
                    <a:p>
                      <a:r>
                        <a:rPr lang="en-US" sz="1300" dirty="0"/>
                        <a:t>     Visit Friends &amp; Relatives (VFR)</a:t>
                      </a:r>
                    </a:p>
                  </a:txBody>
                  <a:tcPr/>
                </a:tc>
                <a:tc>
                  <a:txBody>
                    <a:bodyPr/>
                    <a:lstStyle/>
                    <a:p>
                      <a:pPr algn="ctr"/>
                      <a:r>
                        <a:rPr lang="en-US" sz="1300" dirty="0"/>
                        <a:t>19%</a:t>
                      </a:r>
                    </a:p>
                  </a:txBody>
                  <a:tcPr/>
                </a:tc>
                <a:tc>
                  <a:txBody>
                    <a:bodyPr/>
                    <a:lstStyle/>
                    <a:p>
                      <a:pPr algn="ctr"/>
                      <a:r>
                        <a:rPr lang="en-US" sz="1300" dirty="0"/>
                        <a:t>27%</a:t>
                      </a:r>
                    </a:p>
                  </a:txBody>
                  <a:tcPr/>
                </a:tc>
                <a:tc>
                  <a:txBody>
                    <a:bodyPr/>
                    <a:lstStyle/>
                    <a:p>
                      <a:pPr algn="ctr"/>
                      <a:r>
                        <a:rPr lang="en-US" sz="1300" dirty="0"/>
                        <a:t>23%</a:t>
                      </a:r>
                    </a:p>
                  </a:txBody>
                  <a:tcPr/>
                </a:tc>
                <a:extLst>
                  <a:ext uri="{0D108BD9-81ED-4DB2-BD59-A6C34878D82A}">
                    <a16:rowId xmlns:a16="http://schemas.microsoft.com/office/drawing/2014/main" val="2841877555"/>
                  </a:ext>
                </a:extLst>
              </a:tr>
              <a:tr h="290962">
                <a:tc>
                  <a:txBody>
                    <a:bodyPr/>
                    <a:lstStyle/>
                    <a:p>
                      <a:r>
                        <a:rPr lang="en-US" sz="1300" dirty="0"/>
                        <a:t>     Business</a:t>
                      </a:r>
                    </a:p>
                  </a:txBody>
                  <a:tcPr/>
                </a:tc>
                <a:tc>
                  <a:txBody>
                    <a:bodyPr/>
                    <a:lstStyle/>
                    <a:p>
                      <a:pPr algn="ctr"/>
                      <a:r>
                        <a:rPr lang="en-US" sz="1300" dirty="0"/>
                        <a:t>11%</a:t>
                      </a:r>
                    </a:p>
                  </a:txBody>
                  <a:tcPr/>
                </a:tc>
                <a:tc>
                  <a:txBody>
                    <a:bodyPr/>
                    <a:lstStyle/>
                    <a:p>
                      <a:pPr algn="ctr"/>
                      <a:r>
                        <a:rPr lang="en-US" sz="1300" dirty="0"/>
                        <a:t>7%</a:t>
                      </a:r>
                    </a:p>
                  </a:txBody>
                  <a:tcPr/>
                </a:tc>
                <a:tc>
                  <a:txBody>
                    <a:bodyPr/>
                    <a:lstStyle/>
                    <a:p>
                      <a:pPr algn="ctr"/>
                      <a:r>
                        <a:rPr lang="en-US" sz="1300" dirty="0"/>
                        <a:t>9%</a:t>
                      </a:r>
                    </a:p>
                  </a:txBody>
                  <a:tcPr/>
                </a:tc>
                <a:extLst>
                  <a:ext uri="{0D108BD9-81ED-4DB2-BD59-A6C34878D82A}">
                    <a16:rowId xmlns:a16="http://schemas.microsoft.com/office/drawing/2014/main" val="2515600594"/>
                  </a:ext>
                </a:extLst>
              </a:tr>
              <a:tr h="290962">
                <a:tc>
                  <a:txBody>
                    <a:bodyPr/>
                    <a:lstStyle/>
                    <a:p>
                      <a:r>
                        <a:rPr lang="en-US" sz="1300" dirty="0"/>
                        <a:t>Top 3 Travel Party Descriptions</a:t>
                      </a:r>
                    </a:p>
                  </a:txBody>
                  <a:tcPr/>
                </a:tc>
                <a:tc>
                  <a:txBody>
                    <a:bodyPr/>
                    <a:lstStyle/>
                    <a:p>
                      <a:pPr algn="ctr"/>
                      <a:endParaRPr lang="en-US" sz="1300" dirty="0"/>
                    </a:p>
                  </a:txBody>
                  <a:tcPr/>
                </a:tc>
                <a:tc>
                  <a:txBody>
                    <a:bodyPr/>
                    <a:lstStyle/>
                    <a:p>
                      <a:pPr algn="ctr"/>
                      <a:endParaRPr lang="en-US" sz="1300" dirty="0"/>
                    </a:p>
                  </a:txBody>
                  <a:tcPr/>
                </a:tc>
                <a:tc>
                  <a:txBody>
                    <a:bodyPr/>
                    <a:lstStyle/>
                    <a:p>
                      <a:pPr algn="ctr"/>
                      <a:endParaRPr lang="en-US" sz="1300" dirty="0"/>
                    </a:p>
                  </a:txBody>
                  <a:tcPr/>
                </a:tc>
                <a:extLst>
                  <a:ext uri="{0D108BD9-81ED-4DB2-BD59-A6C34878D82A}">
                    <a16:rowId xmlns:a16="http://schemas.microsoft.com/office/drawing/2014/main" val="1905234495"/>
                  </a:ext>
                </a:extLst>
              </a:tr>
              <a:tr h="290962">
                <a:tc>
                  <a:txBody>
                    <a:bodyPr/>
                    <a:lstStyle/>
                    <a:p>
                      <a:r>
                        <a:rPr lang="en-US" sz="1300" dirty="0"/>
                        <a:t>     Traveling Alone</a:t>
                      </a:r>
                    </a:p>
                  </a:txBody>
                  <a:tcPr/>
                </a:tc>
                <a:tc>
                  <a:txBody>
                    <a:bodyPr/>
                    <a:lstStyle/>
                    <a:p>
                      <a:pPr algn="ctr"/>
                      <a:r>
                        <a:rPr lang="en-US" sz="1300" dirty="0"/>
                        <a:t>58%</a:t>
                      </a:r>
                    </a:p>
                  </a:txBody>
                  <a:tcPr/>
                </a:tc>
                <a:tc>
                  <a:txBody>
                    <a:bodyPr/>
                    <a:lstStyle/>
                    <a:p>
                      <a:pPr algn="ctr"/>
                      <a:r>
                        <a:rPr lang="en-US" sz="1300" dirty="0"/>
                        <a:t>60%</a:t>
                      </a:r>
                    </a:p>
                  </a:txBody>
                  <a:tcPr/>
                </a:tc>
                <a:tc>
                  <a:txBody>
                    <a:bodyPr/>
                    <a:lstStyle/>
                    <a:p>
                      <a:pPr algn="ctr"/>
                      <a:r>
                        <a:rPr lang="en-US" sz="1300" dirty="0"/>
                        <a:t>59%</a:t>
                      </a:r>
                    </a:p>
                  </a:txBody>
                  <a:tcPr/>
                </a:tc>
                <a:extLst>
                  <a:ext uri="{0D108BD9-81ED-4DB2-BD59-A6C34878D82A}">
                    <a16:rowId xmlns:a16="http://schemas.microsoft.com/office/drawing/2014/main" val="4030016417"/>
                  </a:ext>
                </a:extLst>
              </a:tr>
              <a:tr h="290962">
                <a:tc>
                  <a:txBody>
                    <a:bodyPr/>
                    <a:lstStyle/>
                    <a:p>
                      <a:r>
                        <a:rPr lang="en-US" sz="1300" dirty="0"/>
                        <a:t>     Spouse/Partner</a:t>
                      </a:r>
                    </a:p>
                  </a:txBody>
                  <a:tcPr/>
                </a:tc>
                <a:tc>
                  <a:txBody>
                    <a:bodyPr/>
                    <a:lstStyle/>
                    <a:p>
                      <a:pPr algn="ctr"/>
                      <a:r>
                        <a:rPr lang="en-US" sz="1300" dirty="0"/>
                        <a:t>22%</a:t>
                      </a:r>
                    </a:p>
                  </a:txBody>
                  <a:tcPr/>
                </a:tc>
                <a:tc>
                  <a:txBody>
                    <a:bodyPr/>
                    <a:lstStyle/>
                    <a:p>
                      <a:pPr algn="ctr"/>
                      <a:r>
                        <a:rPr lang="en-US" sz="1300" dirty="0"/>
                        <a:t>25%</a:t>
                      </a:r>
                    </a:p>
                  </a:txBody>
                  <a:tcPr/>
                </a:tc>
                <a:tc>
                  <a:txBody>
                    <a:bodyPr/>
                    <a:lstStyle/>
                    <a:p>
                      <a:pPr algn="ctr"/>
                      <a:r>
                        <a:rPr lang="en-US" sz="1300" dirty="0"/>
                        <a:t>23%</a:t>
                      </a:r>
                    </a:p>
                  </a:txBody>
                  <a:tcPr/>
                </a:tc>
                <a:extLst>
                  <a:ext uri="{0D108BD9-81ED-4DB2-BD59-A6C34878D82A}">
                    <a16:rowId xmlns:a16="http://schemas.microsoft.com/office/drawing/2014/main" val="978607899"/>
                  </a:ext>
                </a:extLst>
              </a:tr>
              <a:tr h="290962">
                <a:tc>
                  <a:txBody>
                    <a:bodyPr/>
                    <a:lstStyle/>
                    <a:p>
                      <a:r>
                        <a:rPr lang="en-US" sz="1300" dirty="0"/>
                        <a:t>     Family/Relatives</a:t>
                      </a:r>
                    </a:p>
                  </a:txBody>
                  <a:tcPr/>
                </a:tc>
                <a:tc>
                  <a:txBody>
                    <a:bodyPr/>
                    <a:lstStyle/>
                    <a:p>
                      <a:pPr algn="ctr"/>
                      <a:r>
                        <a:rPr lang="en-US" sz="1300" dirty="0"/>
                        <a:t>17%</a:t>
                      </a:r>
                    </a:p>
                  </a:txBody>
                  <a:tcPr/>
                </a:tc>
                <a:tc>
                  <a:txBody>
                    <a:bodyPr/>
                    <a:lstStyle/>
                    <a:p>
                      <a:pPr algn="ctr"/>
                      <a:r>
                        <a:rPr lang="en-US" sz="1300" dirty="0"/>
                        <a:t>15%</a:t>
                      </a:r>
                    </a:p>
                  </a:txBody>
                  <a:tcPr/>
                </a:tc>
                <a:tc>
                  <a:txBody>
                    <a:bodyPr/>
                    <a:lstStyle/>
                    <a:p>
                      <a:pPr algn="ctr"/>
                      <a:r>
                        <a:rPr lang="en-US" sz="1300" dirty="0"/>
                        <a:t>16%</a:t>
                      </a:r>
                    </a:p>
                  </a:txBody>
                  <a:tcPr/>
                </a:tc>
                <a:extLst>
                  <a:ext uri="{0D108BD9-81ED-4DB2-BD59-A6C34878D82A}">
                    <a16:rowId xmlns:a16="http://schemas.microsoft.com/office/drawing/2014/main" val="1957230429"/>
                  </a:ext>
                </a:extLst>
              </a:tr>
              <a:tr h="290962">
                <a:tc>
                  <a:txBody>
                    <a:bodyPr/>
                    <a:lstStyle/>
                    <a:p>
                      <a:r>
                        <a:rPr lang="en-US" sz="1300" dirty="0"/>
                        <a:t>Nights on International Trip</a:t>
                      </a:r>
                    </a:p>
                  </a:txBody>
                  <a:tcPr/>
                </a:tc>
                <a:tc>
                  <a:txBody>
                    <a:bodyPr/>
                    <a:lstStyle/>
                    <a:p>
                      <a:pPr algn="ctr"/>
                      <a:r>
                        <a:rPr lang="en-US" sz="1300" dirty="0"/>
                        <a:t>18</a:t>
                      </a:r>
                    </a:p>
                  </a:txBody>
                  <a:tcPr/>
                </a:tc>
                <a:tc>
                  <a:txBody>
                    <a:bodyPr/>
                    <a:lstStyle/>
                    <a:p>
                      <a:pPr algn="ctr"/>
                      <a:r>
                        <a:rPr lang="en-US" sz="1300" dirty="0"/>
                        <a:t>16</a:t>
                      </a:r>
                    </a:p>
                  </a:txBody>
                  <a:tcPr/>
                </a:tc>
                <a:tc>
                  <a:txBody>
                    <a:bodyPr/>
                    <a:lstStyle/>
                    <a:p>
                      <a:pPr algn="ctr"/>
                      <a:r>
                        <a:rPr lang="en-US" sz="1300" dirty="0"/>
                        <a:t>17</a:t>
                      </a:r>
                    </a:p>
                  </a:txBody>
                  <a:tcPr/>
                </a:tc>
                <a:extLst>
                  <a:ext uri="{0D108BD9-81ED-4DB2-BD59-A6C34878D82A}">
                    <a16:rowId xmlns:a16="http://schemas.microsoft.com/office/drawing/2014/main" val="3180178636"/>
                  </a:ext>
                </a:extLst>
              </a:tr>
              <a:tr h="290962">
                <a:tc>
                  <a:txBody>
                    <a:bodyPr/>
                    <a:lstStyle/>
                    <a:p>
                      <a:r>
                        <a:rPr lang="en-US" sz="1300" dirty="0"/>
                        <a:t>Trip Spending</a:t>
                      </a:r>
                    </a:p>
                  </a:txBody>
                  <a:tcPr/>
                </a:tc>
                <a:tc>
                  <a:txBody>
                    <a:bodyPr/>
                    <a:lstStyle/>
                    <a:p>
                      <a:pPr algn="ctr"/>
                      <a:endParaRPr lang="en-US" sz="1300" dirty="0"/>
                    </a:p>
                  </a:txBody>
                  <a:tcPr/>
                </a:tc>
                <a:tc>
                  <a:txBody>
                    <a:bodyPr/>
                    <a:lstStyle/>
                    <a:p>
                      <a:pPr algn="ctr"/>
                      <a:endParaRPr lang="en-US" sz="1300" dirty="0"/>
                    </a:p>
                  </a:txBody>
                  <a:tcPr/>
                </a:tc>
                <a:tc>
                  <a:txBody>
                    <a:bodyPr/>
                    <a:lstStyle/>
                    <a:p>
                      <a:pPr algn="ctr"/>
                      <a:endParaRPr lang="en-US" sz="1300" dirty="0"/>
                    </a:p>
                  </a:txBody>
                  <a:tcPr/>
                </a:tc>
                <a:extLst>
                  <a:ext uri="{0D108BD9-81ED-4DB2-BD59-A6C34878D82A}">
                    <a16:rowId xmlns:a16="http://schemas.microsoft.com/office/drawing/2014/main" val="1684366221"/>
                  </a:ext>
                </a:extLst>
              </a:tr>
              <a:tr h="290962">
                <a:tc>
                  <a:txBody>
                    <a:bodyPr/>
                    <a:lstStyle/>
                    <a:p>
                      <a:r>
                        <a:rPr lang="en-US" sz="1300" dirty="0"/>
                        <a:t>     Mean Total Trip Expenditure per visitor/trip</a:t>
                      </a:r>
                    </a:p>
                  </a:txBody>
                  <a:tcPr/>
                </a:tc>
                <a:tc>
                  <a:txBody>
                    <a:bodyPr/>
                    <a:lstStyle/>
                    <a:p>
                      <a:pPr algn="ctr"/>
                      <a:r>
                        <a:rPr lang="en-US" sz="1300" dirty="0"/>
                        <a:t>$2,632</a:t>
                      </a:r>
                    </a:p>
                  </a:txBody>
                  <a:tcPr/>
                </a:tc>
                <a:tc>
                  <a:txBody>
                    <a:bodyPr/>
                    <a:lstStyle/>
                    <a:p>
                      <a:pPr algn="ctr"/>
                      <a:r>
                        <a:rPr lang="en-US" sz="1300" dirty="0"/>
                        <a:t>$2,606</a:t>
                      </a:r>
                    </a:p>
                  </a:txBody>
                  <a:tcPr/>
                </a:tc>
                <a:tc>
                  <a:txBody>
                    <a:bodyPr/>
                    <a:lstStyle/>
                    <a:p>
                      <a:pPr algn="ctr"/>
                      <a:endParaRPr lang="en-US" sz="1300" dirty="0"/>
                    </a:p>
                  </a:txBody>
                  <a:tcPr/>
                </a:tc>
                <a:extLst>
                  <a:ext uri="{0D108BD9-81ED-4DB2-BD59-A6C34878D82A}">
                    <a16:rowId xmlns:a16="http://schemas.microsoft.com/office/drawing/2014/main" val="4285633203"/>
                  </a:ext>
                </a:extLst>
              </a:tr>
              <a:tr h="290962">
                <a:tc>
                  <a:txBody>
                    <a:bodyPr/>
                    <a:lstStyle/>
                    <a:p>
                      <a:r>
                        <a:rPr lang="en-US" sz="1300" dirty="0"/>
                        <a:t>     Mean International Airfare Per visitor/trip</a:t>
                      </a:r>
                    </a:p>
                  </a:txBody>
                  <a:tcPr/>
                </a:tc>
                <a:tc>
                  <a:txBody>
                    <a:bodyPr/>
                    <a:lstStyle/>
                    <a:p>
                      <a:pPr algn="ctr"/>
                      <a:r>
                        <a:rPr lang="en-US" sz="1300" dirty="0"/>
                        <a:t>$1,118</a:t>
                      </a:r>
                    </a:p>
                  </a:txBody>
                  <a:tcPr/>
                </a:tc>
                <a:tc>
                  <a:txBody>
                    <a:bodyPr/>
                    <a:lstStyle/>
                    <a:p>
                      <a:pPr algn="ctr"/>
                      <a:r>
                        <a:rPr lang="en-US" sz="1300" dirty="0"/>
                        <a:t>$1,118</a:t>
                      </a:r>
                    </a:p>
                  </a:txBody>
                  <a:tcPr/>
                </a:tc>
                <a:tc>
                  <a:txBody>
                    <a:bodyPr/>
                    <a:lstStyle/>
                    <a:p>
                      <a:pPr algn="ctr"/>
                      <a:endParaRPr lang="en-US" sz="1300" dirty="0"/>
                    </a:p>
                  </a:txBody>
                  <a:tcPr/>
                </a:tc>
                <a:extLst>
                  <a:ext uri="{0D108BD9-81ED-4DB2-BD59-A6C34878D82A}">
                    <a16:rowId xmlns:a16="http://schemas.microsoft.com/office/drawing/2014/main" val="701923866"/>
                  </a:ext>
                </a:extLst>
              </a:tr>
            </a:tbl>
          </a:graphicData>
        </a:graphic>
      </p:graphicFrame>
      <p:sp>
        <p:nvSpPr>
          <p:cNvPr id="4" name="TextBox 3">
            <a:extLst>
              <a:ext uri="{FF2B5EF4-FFF2-40B4-BE49-F238E27FC236}">
                <a16:creationId xmlns:a16="http://schemas.microsoft.com/office/drawing/2014/main" id="{457101A9-F8C0-4F54-98AE-D6195D840DDC}"/>
              </a:ext>
            </a:extLst>
          </p:cNvPr>
          <p:cNvSpPr txBox="1"/>
          <p:nvPr/>
        </p:nvSpPr>
        <p:spPr>
          <a:xfrm>
            <a:off x="1025304" y="6239116"/>
            <a:ext cx="3019985" cy="253916"/>
          </a:xfrm>
          <a:prstGeom prst="rect">
            <a:avLst/>
          </a:prstGeom>
          <a:noFill/>
        </p:spPr>
        <p:txBody>
          <a:bodyPr wrap="square" rtlCol="0">
            <a:spAutoFit/>
          </a:bodyPr>
          <a:lstStyle/>
          <a:p>
            <a:r>
              <a:rPr lang="en-US" sz="1050" dirty="0">
                <a:latin typeface="+mn-lt"/>
              </a:rPr>
              <a:t>Source: NTTO Survey of International Air Travelers</a:t>
            </a:r>
          </a:p>
        </p:txBody>
      </p:sp>
      <p:pic>
        <p:nvPicPr>
          <p:cNvPr id="5" name="Picture 4">
            <a:extLst>
              <a:ext uri="{FF2B5EF4-FFF2-40B4-BE49-F238E27FC236}">
                <a16:creationId xmlns:a16="http://schemas.microsoft.com/office/drawing/2014/main" id="{51DDB313-7E41-410A-9B61-043483FE50A3}"/>
              </a:ext>
            </a:extLst>
          </p:cNvPr>
          <p:cNvPicPr>
            <a:picLocks noChangeAspect="1"/>
          </p:cNvPicPr>
          <p:nvPr/>
        </p:nvPicPr>
        <p:blipFill>
          <a:blip r:embed="rId3"/>
          <a:stretch>
            <a:fillRect/>
          </a:stretch>
        </p:blipFill>
        <p:spPr>
          <a:xfrm>
            <a:off x="220563" y="6569710"/>
            <a:ext cx="1609483" cy="621846"/>
          </a:xfrm>
          <a:prstGeom prst="rect">
            <a:avLst/>
          </a:prstGeom>
        </p:spPr>
      </p:pic>
      <p:pic>
        <p:nvPicPr>
          <p:cNvPr id="7" name="Picture 6">
            <a:extLst>
              <a:ext uri="{FF2B5EF4-FFF2-40B4-BE49-F238E27FC236}">
                <a16:creationId xmlns:a16="http://schemas.microsoft.com/office/drawing/2014/main" id="{3331E660-BC47-4D08-9DDA-95D149673739}"/>
              </a:ext>
            </a:extLst>
          </p:cNvPr>
          <p:cNvPicPr>
            <a:picLocks noChangeAspect="1"/>
          </p:cNvPicPr>
          <p:nvPr/>
        </p:nvPicPr>
        <p:blipFill>
          <a:blip r:embed="rId4"/>
          <a:stretch>
            <a:fillRect/>
          </a:stretch>
        </p:blipFill>
        <p:spPr>
          <a:xfrm>
            <a:off x="7233884" y="6681161"/>
            <a:ext cx="823031" cy="634039"/>
          </a:xfrm>
          <a:prstGeom prst="rect">
            <a:avLst/>
          </a:prstGeom>
        </p:spPr>
      </p:pic>
      <p:sp>
        <p:nvSpPr>
          <p:cNvPr id="6" name="TextBox 5">
            <a:extLst>
              <a:ext uri="{FF2B5EF4-FFF2-40B4-BE49-F238E27FC236}">
                <a16:creationId xmlns:a16="http://schemas.microsoft.com/office/drawing/2014/main" id="{F9C62093-434B-440A-A848-25B6525E1352}"/>
              </a:ext>
            </a:extLst>
          </p:cNvPr>
          <p:cNvSpPr txBox="1"/>
          <p:nvPr/>
        </p:nvSpPr>
        <p:spPr>
          <a:xfrm>
            <a:off x="7882057" y="6769209"/>
            <a:ext cx="1609483" cy="507831"/>
          </a:xfrm>
          <a:prstGeom prst="rect">
            <a:avLst/>
          </a:prstGeom>
          <a:noFill/>
        </p:spPr>
        <p:txBody>
          <a:bodyPr wrap="square" rtlCol="0">
            <a:spAutoFit/>
          </a:bodyPr>
          <a:lstStyle/>
          <a:p>
            <a:r>
              <a:rPr lang="en-US" sz="900" b="1" dirty="0">
                <a:latin typeface="+mn-lt"/>
              </a:rPr>
              <a:t>CIC Research, Inc.</a:t>
            </a:r>
          </a:p>
          <a:p>
            <a:r>
              <a:rPr lang="en-US" sz="900" b="1" dirty="0">
                <a:latin typeface="+mn-lt"/>
              </a:rPr>
              <a:t>8361 Vickers Street</a:t>
            </a:r>
          </a:p>
          <a:p>
            <a:r>
              <a:rPr lang="en-US" sz="900" b="1" dirty="0">
                <a:latin typeface="+mn-lt"/>
              </a:rPr>
              <a:t>San Diego, CA   92111-2112</a:t>
            </a:r>
          </a:p>
        </p:txBody>
      </p:sp>
      <p:sp>
        <p:nvSpPr>
          <p:cNvPr id="9" name="TextBox 8">
            <a:extLst>
              <a:ext uri="{FF2B5EF4-FFF2-40B4-BE49-F238E27FC236}">
                <a16:creationId xmlns:a16="http://schemas.microsoft.com/office/drawing/2014/main" id="{21CB74C9-144E-4052-90B3-9D52DC29E8AE}"/>
              </a:ext>
            </a:extLst>
          </p:cNvPr>
          <p:cNvSpPr txBox="1"/>
          <p:nvPr/>
        </p:nvSpPr>
        <p:spPr>
          <a:xfrm>
            <a:off x="947391" y="6998180"/>
            <a:ext cx="1716435" cy="230832"/>
          </a:xfrm>
          <a:prstGeom prst="rect">
            <a:avLst/>
          </a:prstGeom>
          <a:noFill/>
        </p:spPr>
        <p:txBody>
          <a:bodyPr wrap="square">
            <a:spAutoFit/>
          </a:bodyPr>
          <a:lstStyle/>
          <a:p>
            <a:r>
              <a:rPr lang="en-US" sz="900" dirty="0">
                <a:latin typeface="+mn-lt"/>
              </a:rPr>
              <a:t>National Travel &amp; Tourism Office</a:t>
            </a:r>
          </a:p>
        </p:txBody>
      </p:sp>
    </p:spTree>
    <p:extLst>
      <p:ext uri="{BB962C8B-B14F-4D97-AF65-F5344CB8AC3E}">
        <p14:creationId xmlns:p14="http://schemas.microsoft.com/office/powerpoint/2010/main" val="665640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88E6-2A29-4AEA-B826-D63F059D9B48}"/>
              </a:ext>
            </a:extLst>
          </p:cNvPr>
          <p:cNvSpPr>
            <a:spLocks noGrp="1"/>
          </p:cNvSpPr>
          <p:nvPr>
            <p:ph type="title"/>
          </p:nvPr>
        </p:nvSpPr>
        <p:spPr>
          <a:xfrm>
            <a:off x="660400" y="208230"/>
            <a:ext cx="8280400" cy="1595170"/>
          </a:xfrm>
        </p:spPr>
        <p:txBody>
          <a:bodyPr>
            <a:normAutofit/>
          </a:bodyPr>
          <a:lstStyle/>
          <a:p>
            <a:pPr algn="ctr"/>
            <a:r>
              <a:rPr lang="en-US" sz="2400" dirty="0"/>
              <a:t>Demographics of Non-Resident Overseas Visitors and U.S. Residents Traveling Overseas Using All U.S. International Airports as Port of Entry/Embarkation 2019</a:t>
            </a:r>
          </a:p>
        </p:txBody>
      </p:sp>
      <p:graphicFrame>
        <p:nvGraphicFramePr>
          <p:cNvPr id="3" name="Table 3">
            <a:extLst>
              <a:ext uri="{FF2B5EF4-FFF2-40B4-BE49-F238E27FC236}">
                <a16:creationId xmlns:a16="http://schemas.microsoft.com/office/drawing/2014/main" id="{9888DF2C-F158-40FC-99FA-FCAE55A12AC7}"/>
              </a:ext>
            </a:extLst>
          </p:cNvPr>
          <p:cNvGraphicFramePr>
            <a:graphicFrameLocks noGrp="1"/>
          </p:cNvGraphicFramePr>
          <p:nvPr>
            <p:extLst>
              <p:ext uri="{D42A27DB-BD31-4B8C-83A1-F6EECF244321}">
                <p14:modId xmlns:p14="http://schemas.microsoft.com/office/powerpoint/2010/main" val="2615222119"/>
              </p:ext>
            </p:extLst>
          </p:nvPr>
        </p:nvGraphicFramePr>
        <p:xfrm>
          <a:off x="878546" y="1696024"/>
          <a:ext cx="7718606" cy="4626864"/>
        </p:xfrm>
        <a:graphic>
          <a:graphicData uri="http://schemas.openxmlformats.org/drawingml/2006/table">
            <a:tbl>
              <a:tblPr firstRow="1" bandRow="1">
                <a:tableStyleId>{5C22544A-7EE6-4342-B048-85BDC9FD1C3A}</a:tableStyleId>
              </a:tblPr>
              <a:tblGrid>
                <a:gridCol w="3503505">
                  <a:extLst>
                    <a:ext uri="{9D8B030D-6E8A-4147-A177-3AD203B41FA5}">
                      <a16:colId xmlns:a16="http://schemas.microsoft.com/office/drawing/2014/main" val="620450080"/>
                    </a:ext>
                  </a:extLst>
                </a:gridCol>
                <a:gridCol w="1514667">
                  <a:extLst>
                    <a:ext uri="{9D8B030D-6E8A-4147-A177-3AD203B41FA5}">
                      <a16:colId xmlns:a16="http://schemas.microsoft.com/office/drawing/2014/main" val="2077062972"/>
                    </a:ext>
                  </a:extLst>
                </a:gridCol>
                <a:gridCol w="1514667">
                  <a:extLst>
                    <a:ext uri="{9D8B030D-6E8A-4147-A177-3AD203B41FA5}">
                      <a16:colId xmlns:a16="http://schemas.microsoft.com/office/drawing/2014/main" val="1040916819"/>
                    </a:ext>
                  </a:extLst>
                </a:gridCol>
                <a:gridCol w="1185767">
                  <a:extLst>
                    <a:ext uri="{9D8B030D-6E8A-4147-A177-3AD203B41FA5}">
                      <a16:colId xmlns:a16="http://schemas.microsoft.com/office/drawing/2014/main" val="500224768"/>
                    </a:ext>
                  </a:extLst>
                </a:gridCol>
              </a:tblGrid>
              <a:tr h="1282566">
                <a:tc>
                  <a:txBody>
                    <a:bodyPr/>
                    <a:lstStyle/>
                    <a:p>
                      <a:pPr algn="ctr"/>
                      <a:r>
                        <a:rPr lang="en-US" sz="1600" dirty="0"/>
                        <a:t>Flight Information</a:t>
                      </a:r>
                    </a:p>
                  </a:txBody>
                  <a:tcPr anchor="b"/>
                </a:tc>
                <a:tc>
                  <a:txBody>
                    <a:bodyPr/>
                    <a:lstStyle/>
                    <a:p>
                      <a:pPr algn="ctr"/>
                      <a:r>
                        <a:rPr lang="en-US" sz="1600" dirty="0"/>
                        <a:t>Overseas Travelers to the U.S. </a:t>
                      </a:r>
                    </a:p>
                  </a:txBody>
                  <a:tcPr anchor="b"/>
                </a:tc>
                <a:tc>
                  <a:txBody>
                    <a:bodyPr/>
                    <a:lstStyle/>
                    <a:p>
                      <a:pPr algn="ctr"/>
                      <a:r>
                        <a:rPr lang="en-US" sz="1600" dirty="0"/>
                        <a:t>U.S. Residents on an Overseas Trip</a:t>
                      </a:r>
                    </a:p>
                  </a:txBody>
                  <a:tcPr anchor="b"/>
                </a:tc>
                <a:tc>
                  <a:txBody>
                    <a:bodyPr/>
                    <a:lstStyle/>
                    <a:p>
                      <a:pPr algn="ctr"/>
                      <a:r>
                        <a:rPr lang="en-US" sz="1600" dirty="0"/>
                        <a:t>Combined U.S. Residents &amp; Overseas Visitors</a:t>
                      </a:r>
                    </a:p>
                  </a:txBody>
                  <a:tcPr anchor="b"/>
                </a:tc>
                <a:extLst>
                  <a:ext uri="{0D108BD9-81ED-4DB2-BD59-A6C34878D82A}">
                    <a16:rowId xmlns:a16="http://schemas.microsoft.com/office/drawing/2014/main" val="3207866443"/>
                  </a:ext>
                </a:extLst>
              </a:tr>
              <a:tr h="283383">
                <a:tc>
                  <a:txBody>
                    <a:bodyPr/>
                    <a:lstStyle/>
                    <a:p>
                      <a:r>
                        <a:rPr lang="en-US" sz="1300" dirty="0"/>
                        <a:t>Flag of Carrier</a:t>
                      </a:r>
                    </a:p>
                  </a:txBody>
                  <a:tcPr/>
                </a:tc>
                <a:tc>
                  <a:txBody>
                    <a:bodyPr/>
                    <a:lstStyle/>
                    <a:p>
                      <a:pPr algn="ctr"/>
                      <a:endParaRPr lang="en-US" sz="1300" dirty="0"/>
                    </a:p>
                  </a:txBody>
                  <a:tcPr/>
                </a:tc>
                <a:tc>
                  <a:txBody>
                    <a:bodyPr/>
                    <a:lstStyle/>
                    <a:p>
                      <a:pPr algn="ctr"/>
                      <a:endParaRPr lang="en-US" sz="1300" dirty="0"/>
                    </a:p>
                  </a:txBody>
                  <a:tcPr/>
                </a:tc>
                <a:tc>
                  <a:txBody>
                    <a:bodyPr/>
                    <a:lstStyle/>
                    <a:p>
                      <a:pPr algn="ctr"/>
                      <a:endParaRPr lang="en-US" sz="1300" dirty="0"/>
                    </a:p>
                  </a:txBody>
                  <a:tcPr/>
                </a:tc>
                <a:extLst>
                  <a:ext uri="{0D108BD9-81ED-4DB2-BD59-A6C34878D82A}">
                    <a16:rowId xmlns:a16="http://schemas.microsoft.com/office/drawing/2014/main" val="1252229134"/>
                  </a:ext>
                </a:extLst>
              </a:tr>
              <a:tr h="301752">
                <a:tc>
                  <a:txBody>
                    <a:bodyPr/>
                    <a:lstStyle/>
                    <a:p>
                      <a:r>
                        <a:rPr lang="en-US" sz="1300" dirty="0"/>
                        <a:t>     U.S. Flag</a:t>
                      </a:r>
                    </a:p>
                  </a:txBody>
                  <a:tcPr/>
                </a:tc>
                <a:tc>
                  <a:txBody>
                    <a:bodyPr/>
                    <a:lstStyle/>
                    <a:p>
                      <a:pPr algn="ctr"/>
                      <a:r>
                        <a:rPr lang="en-US" sz="1300" dirty="0"/>
                        <a:t>25%</a:t>
                      </a:r>
                    </a:p>
                  </a:txBody>
                  <a:tcPr/>
                </a:tc>
                <a:tc>
                  <a:txBody>
                    <a:bodyPr/>
                    <a:lstStyle/>
                    <a:p>
                      <a:pPr algn="ctr"/>
                      <a:r>
                        <a:rPr lang="en-US" sz="1300" dirty="0"/>
                        <a:t>54%</a:t>
                      </a:r>
                    </a:p>
                  </a:txBody>
                  <a:tcPr/>
                </a:tc>
                <a:tc>
                  <a:txBody>
                    <a:bodyPr/>
                    <a:lstStyle/>
                    <a:p>
                      <a:pPr algn="ctr"/>
                      <a:r>
                        <a:rPr lang="en-US" sz="1300" dirty="0"/>
                        <a:t>41%</a:t>
                      </a:r>
                    </a:p>
                  </a:txBody>
                  <a:tcPr/>
                </a:tc>
                <a:extLst>
                  <a:ext uri="{0D108BD9-81ED-4DB2-BD59-A6C34878D82A}">
                    <a16:rowId xmlns:a16="http://schemas.microsoft.com/office/drawing/2014/main" val="458978493"/>
                  </a:ext>
                </a:extLst>
              </a:tr>
              <a:tr h="301752">
                <a:tc>
                  <a:txBody>
                    <a:bodyPr/>
                    <a:lstStyle/>
                    <a:p>
                      <a:r>
                        <a:rPr lang="en-US" sz="1300" dirty="0"/>
                        <a:t>     Foreign Flag</a:t>
                      </a:r>
                    </a:p>
                  </a:txBody>
                  <a:tcPr/>
                </a:tc>
                <a:tc>
                  <a:txBody>
                    <a:bodyPr/>
                    <a:lstStyle/>
                    <a:p>
                      <a:pPr algn="ctr"/>
                      <a:r>
                        <a:rPr lang="en-US" sz="1300" dirty="0"/>
                        <a:t>75%</a:t>
                      </a:r>
                    </a:p>
                  </a:txBody>
                  <a:tcPr/>
                </a:tc>
                <a:tc>
                  <a:txBody>
                    <a:bodyPr/>
                    <a:lstStyle/>
                    <a:p>
                      <a:pPr algn="ctr"/>
                      <a:r>
                        <a:rPr lang="en-US" sz="1300" dirty="0"/>
                        <a:t>46%</a:t>
                      </a:r>
                    </a:p>
                  </a:txBody>
                  <a:tcPr/>
                </a:tc>
                <a:tc>
                  <a:txBody>
                    <a:bodyPr/>
                    <a:lstStyle/>
                    <a:p>
                      <a:pPr algn="ctr"/>
                      <a:r>
                        <a:rPr lang="en-US" sz="1300" dirty="0"/>
                        <a:t>59%</a:t>
                      </a:r>
                    </a:p>
                  </a:txBody>
                  <a:tcPr/>
                </a:tc>
                <a:extLst>
                  <a:ext uri="{0D108BD9-81ED-4DB2-BD59-A6C34878D82A}">
                    <a16:rowId xmlns:a16="http://schemas.microsoft.com/office/drawing/2014/main" val="2510015734"/>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Top 3 Reasons for Flying on Departure Airline</a:t>
                      </a:r>
                    </a:p>
                  </a:txBody>
                  <a:tcPr/>
                </a:tc>
                <a:tc>
                  <a:txBody>
                    <a:bodyPr/>
                    <a:lstStyle/>
                    <a:p>
                      <a:pPr algn="ctr"/>
                      <a:endParaRPr lang="en-US" sz="1300" dirty="0"/>
                    </a:p>
                  </a:txBody>
                  <a:tcPr/>
                </a:tc>
                <a:tc>
                  <a:txBody>
                    <a:bodyPr/>
                    <a:lstStyle/>
                    <a:p>
                      <a:pPr algn="ctr"/>
                      <a:endParaRPr lang="en-US" sz="1300" dirty="0"/>
                    </a:p>
                  </a:txBody>
                  <a:tcPr/>
                </a:tc>
                <a:tc>
                  <a:txBody>
                    <a:bodyPr/>
                    <a:lstStyle/>
                    <a:p>
                      <a:pPr algn="ctr"/>
                      <a:endParaRPr lang="en-US" sz="1300" dirty="0"/>
                    </a:p>
                  </a:txBody>
                  <a:tcPr/>
                </a:tc>
                <a:extLst>
                  <a:ext uri="{0D108BD9-81ED-4DB2-BD59-A6C34878D82A}">
                    <a16:rowId xmlns:a16="http://schemas.microsoft.com/office/drawing/2014/main" val="2841877555"/>
                  </a:ext>
                </a:extLst>
              </a:tr>
              <a:tr h="301752">
                <a:tc>
                  <a:txBody>
                    <a:bodyPr/>
                    <a:lstStyle/>
                    <a:p>
                      <a:r>
                        <a:rPr lang="en-US" sz="1400" dirty="0"/>
                        <a:t>     Airfare</a:t>
                      </a:r>
                    </a:p>
                  </a:txBody>
                  <a:tcPr/>
                </a:tc>
                <a:tc>
                  <a:txBody>
                    <a:bodyPr/>
                    <a:lstStyle/>
                    <a:p>
                      <a:pPr algn="ctr"/>
                      <a:r>
                        <a:rPr lang="en-US" sz="1400" dirty="0"/>
                        <a:t>53%</a:t>
                      </a:r>
                    </a:p>
                  </a:txBody>
                  <a:tcPr/>
                </a:tc>
                <a:tc>
                  <a:txBody>
                    <a:bodyPr/>
                    <a:lstStyle/>
                    <a:p>
                      <a:pPr algn="ctr"/>
                      <a:r>
                        <a:rPr lang="en-US" sz="1400" dirty="0"/>
                        <a:t>50%</a:t>
                      </a:r>
                    </a:p>
                  </a:txBody>
                  <a:tcPr/>
                </a:tc>
                <a:tc>
                  <a:txBody>
                    <a:bodyPr/>
                    <a:lstStyle/>
                    <a:p>
                      <a:pPr algn="ctr"/>
                      <a:r>
                        <a:rPr lang="en-US" sz="1400" dirty="0"/>
                        <a:t>51%</a:t>
                      </a:r>
                    </a:p>
                  </a:txBody>
                  <a:tcPr/>
                </a:tc>
                <a:extLst>
                  <a:ext uri="{0D108BD9-81ED-4DB2-BD59-A6C34878D82A}">
                    <a16:rowId xmlns:a16="http://schemas.microsoft.com/office/drawing/2014/main" val="2515600594"/>
                  </a:ext>
                </a:extLst>
              </a:tr>
              <a:tr h="301752">
                <a:tc>
                  <a:txBody>
                    <a:bodyPr/>
                    <a:lstStyle/>
                    <a:p>
                      <a:r>
                        <a:rPr lang="en-US" sz="1400" dirty="0"/>
                        <a:t>     Convenient Schedule</a:t>
                      </a:r>
                    </a:p>
                  </a:txBody>
                  <a:tcPr/>
                </a:tc>
                <a:tc>
                  <a:txBody>
                    <a:bodyPr/>
                    <a:lstStyle/>
                    <a:p>
                      <a:pPr algn="ctr"/>
                      <a:r>
                        <a:rPr lang="en-US" sz="1400" dirty="0"/>
                        <a:t>44%</a:t>
                      </a:r>
                    </a:p>
                  </a:txBody>
                  <a:tcPr/>
                </a:tc>
                <a:tc>
                  <a:txBody>
                    <a:bodyPr/>
                    <a:lstStyle/>
                    <a:p>
                      <a:pPr algn="ctr"/>
                      <a:r>
                        <a:rPr lang="en-US" sz="1400" dirty="0"/>
                        <a:t>46%</a:t>
                      </a:r>
                    </a:p>
                  </a:txBody>
                  <a:tcPr/>
                </a:tc>
                <a:tc>
                  <a:txBody>
                    <a:bodyPr/>
                    <a:lstStyle/>
                    <a:p>
                      <a:pPr algn="ctr"/>
                      <a:r>
                        <a:rPr lang="en-US" sz="1400" dirty="0"/>
                        <a:t>45%</a:t>
                      </a:r>
                    </a:p>
                  </a:txBody>
                  <a:tcPr/>
                </a:tc>
                <a:extLst>
                  <a:ext uri="{0D108BD9-81ED-4DB2-BD59-A6C34878D82A}">
                    <a16:rowId xmlns:a16="http://schemas.microsoft.com/office/drawing/2014/main" val="1905234495"/>
                  </a:ext>
                </a:extLst>
              </a:tr>
              <a:tr h="301752">
                <a:tc>
                  <a:txBody>
                    <a:bodyPr/>
                    <a:lstStyle/>
                    <a:p>
                      <a:r>
                        <a:rPr lang="en-US" sz="1400" dirty="0"/>
                        <a:t>     Non-Stop Flights</a:t>
                      </a:r>
                    </a:p>
                  </a:txBody>
                  <a:tcPr/>
                </a:tc>
                <a:tc>
                  <a:txBody>
                    <a:bodyPr/>
                    <a:lstStyle/>
                    <a:p>
                      <a:pPr algn="ctr"/>
                      <a:r>
                        <a:rPr lang="en-US" sz="1400" dirty="0"/>
                        <a:t>41%</a:t>
                      </a:r>
                    </a:p>
                  </a:txBody>
                  <a:tcPr/>
                </a:tc>
                <a:tc>
                  <a:txBody>
                    <a:bodyPr/>
                    <a:lstStyle/>
                    <a:p>
                      <a:pPr algn="ctr"/>
                      <a:r>
                        <a:rPr lang="en-US" sz="1400" dirty="0"/>
                        <a:t>37%</a:t>
                      </a:r>
                    </a:p>
                  </a:txBody>
                  <a:tcPr/>
                </a:tc>
                <a:tc>
                  <a:txBody>
                    <a:bodyPr/>
                    <a:lstStyle/>
                    <a:p>
                      <a:pPr algn="ctr"/>
                      <a:r>
                        <a:rPr lang="en-US" sz="1400" dirty="0"/>
                        <a:t>39%</a:t>
                      </a:r>
                    </a:p>
                  </a:txBody>
                  <a:tcPr/>
                </a:tc>
                <a:extLst>
                  <a:ext uri="{0D108BD9-81ED-4DB2-BD59-A6C34878D82A}">
                    <a16:rowId xmlns:a16="http://schemas.microsoft.com/office/drawing/2014/main" val="4030016417"/>
                  </a:ext>
                </a:extLst>
              </a:tr>
              <a:tr h="301752">
                <a:tc>
                  <a:txBody>
                    <a:bodyPr/>
                    <a:lstStyle/>
                    <a:p>
                      <a:r>
                        <a:rPr lang="en-US" sz="1300" dirty="0"/>
                        <a:t>Seating Area</a:t>
                      </a:r>
                    </a:p>
                  </a:txBody>
                  <a:tcPr/>
                </a:tc>
                <a:tc>
                  <a:txBody>
                    <a:bodyPr/>
                    <a:lstStyle/>
                    <a:p>
                      <a:pPr algn="ctr"/>
                      <a:endParaRPr lang="en-US" sz="1300" dirty="0"/>
                    </a:p>
                  </a:txBody>
                  <a:tcPr/>
                </a:tc>
                <a:tc>
                  <a:txBody>
                    <a:bodyPr/>
                    <a:lstStyle/>
                    <a:p>
                      <a:pPr algn="ctr"/>
                      <a:endParaRPr lang="en-US" sz="1300" dirty="0"/>
                    </a:p>
                  </a:txBody>
                  <a:tcPr/>
                </a:tc>
                <a:tc>
                  <a:txBody>
                    <a:bodyPr/>
                    <a:lstStyle/>
                    <a:p>
                      <a:pPr algn="ctr"/>
                      <a:endParaRPr lang="en-US" sz="1300" dirty="0"/>
                    </a:p>
                  </a:txBody>
                  <a:tcPr/>
                </a:tc>
                <a:extLst>
                  <a:ext uri="{0D108BD9-81ED-4DB2-BD59-A6C34878D82A}">
                    <a16:rowId xmlns:a16="http://schemas.microsoft.com/office/drawing/2014/main" val="3180178636"/>
                  </a:ext>
                </a:extLst>
              </a:tr>
              <a:tr h="301752">
                <a:tc>
                  <a:txBody>
                    <a:bodyPr/>
                    <a:lstStyle/>
                    <a:p>
                      <a:r>
                        <a:rPr lang="en-US" sz="1300" dirty="0"/>
                        <a:t>     Economy/Coach/Tourist</a:t>
                      </a:r>
                    </a:p>
                  </a:txBody>
                  <a:tcPr/>
                </a:tc>
                <a:tc>
                  <a:txBody>
                    <a:bodyPr/>
                    <a:lstStyle/>
                    <a:p>
                      <a:pPr algn="ctr"/>
                      <a:r>
                        <a:rPr lang="en-US" sz="1300" dirty="0"/>
                        <a:t>82%</a:t>
                      </a:r>
                    </a:p>
                  </a:txBody>
                  <a:tcPr/>
                </a:tc>
                <a:tc>
                  <a:txBody>
                    <a:bodyPr/>
                    <a:lstStyle/>
                    <a:p>
                      <a:pPr algn="ctr"/>
                      <a:r>
                        <a:rPr lang="en-US" sz="1300" dirty="0"/>
                        <a:t>75%</a:t>
                      </a:r>
                    </a:p>
                  </a:txBody>
                  <a:tcPr/>
                </a:tc>
                <a:tc>
                  <a:txBody>
                    <a:bodyPr/>
                    <a:lstStyle/>
                    <a:p>
                      <a:pPr algn="ctr"/>
                      <a:r>
                        <a:rPr lang="en-US" sz="1300" dirty="0"/>
                        <a:t>79%</a:t>
                      </a:r>
                    </a:p>
                  </a:txBody>
                  <a:tcPr/>
                </a:tc>
                <a:extLst>
                  <a:ext uri="{0D108BD9-81ED-4DB2-BD59-A6C34878D82A}">
                    <a16:rowId xmlns:a16="http://schemas.microsoft.com/office/drawing/2014/main" val="1684366221"/>
                  </a:ext>
                </a:extLst>
              </a:tr>
              <a:tr h="301752">
                <a:tc>
                  <a:txBody>
                    <a:bodyPr/>
                    <a:lstStyle/>
                    <a:p>
                      <a:r>
                        <a:rPr lang="en-US" sz="1300" dirty="0"/>
                        <a:t>     Premium Economy</a:t>
                      </a:r>
                    </a:p>
                  </a:txBody>
                  <a:tcPr/>
                </a:tc>
                <a:tc>
                  <a:txBody>
                    <a:bodyPr/>
                    <a:lstStyle/>
                    <a:p>
                      <a:pPr algn="ctr"/>
                      <a:r>
                        <a:rPr lang="en-US" sz="1300" dirty="0"/>
                        <a:t>12%</a:t>
                      </a:r>
                    </a:p>
                  </a:txBody>
                  <a:tcPr/>
                </a:tc>
                <a:tc>
                  <a:txBody>
                    <a:bodyPr/>
                    <a:lstStyle/>
                    <a:p>
                      <a:pPr algn="ctr"/>
                      <a:r>
                        <a:rPr lang="en-US" sz="1300" dirty="0"/>
                        <a:t>17%</a:t>
                      </a:r>
                    </a:p>
                  </a:txBody>
                  <a:tcPr/>
                </a:tc>
                <a:tc>
                  <a:txBody>
                    <a:bodyPr/>
                    <a:lstStyle/>
                    <a:p>
                      <a:pPr algn="ctr"/>
                      <a:r>
                        <a:rPr lang="en-US" sz="1300" dirty="0"/>
                        <a:t>15%</a:t>
                      </a:r>
                    </a:p>
                  </a:txBody>
                  <a:tcPr/>
                </a:tc>
                <a:extLst>
                  <a:ext uri="{0D108BD9-81ED-4DB2-BD59-A6C34878D82A}">
                    <a16:rowId xmlns:a16="http://schemas.microsoft.com/office/drawing/2014/main" val="4285633203"/>
                  </a:ext>
                </a:extLst>
              </a:tr>
              <a:tr h="301752">
                <a:tc>
                  <a:txBody>
                    <a:bodyPr/>
                    <a:lstStyle/>
                    <a:p>
                      <a:r>
                        <a:rPr lang="en-US" sz="1300" dirty="0"/>
                        <a:t>     1st/Executive/Business</a:t>
                      </a:r>
                    </a:p>
                  </a:txBody>
                  <a:tcPr/>
                </a:tc>
                <a:tc>
                  <a:txBody>
                    <a:bodyPr/>
                    <a:lstStyle/>
                    <a:p>
                      <a:pPr algn="ctr"/>
                      <a:r>
                        <a:rPr lang="en-US" sz="1300" dirty="0"/>
                        <a:t>6%</a:t>
                      </a:r>
                    </a:p>
                  </a:txBody>
                  <a:tcPr/>
                </a:tc>
                <a:tc>
                  <a:txBody>
                    <a:bodyPr/>
                    <a:lstStyle/>
                    <a:p>
                      <a:pPr algn="ctr"/>
                      <a:r>
                        <a:rPr lang="en-US" sz="1300" dirty="0"/>
                        <a:t>8%</a:t>
                      </a:r>
                    </a:p>
                  </a:txBody>
                  <a:tcPr/>
                </a:tc>
                <a:tc>
                  <a:txBody>
                    <a:bodyPr/>
                    <a:lstStyle/>
                    <a:p>
                      <a:pPr algn="ctr"/>
                      <a:r>
                        <a:rPr lang="en-US" sz="1300" dirty="0"/>
                        <a:t>7%</a:t>
                      </a:r>
                    </a:p>
                  </a:txBody>
                  <a:tcPr/>
                </a:tc>
                <a:extLst>
                  <a:ext uri="{0D108BD9-81ED-4DB2-BD59-A6C34878D82A}">
                    <a16:rowId xmlns:a16="http://schemas.microsoft.com/office/drawing/2014/main" val="701923866"/>
                  </a:ext>
                </a:extLst>
              </a:tr>
            </a:tbl>
          </a:graphicData>
        </a:graphic>
      </p:graphicFrame>
      <p:sp>
        <p:nvSpPr>
          <p:cNvPr id="4" name="TextBox 3">
            <a:extLst>
              <a:ext uri="{FF2B5EF4-FFF2-40B4-BE49-F238E27FC236}">
                <a16:creationId xmlns:a16="http://schemas.microsoft.com/office/drawing/2014/main" id="{80FCFDC1-0242-4FDE-8AFE-D495C1B1F2B6}"/>
              </a:ext>
            </a:extLst>
          </p:cNvPr>
          <p:cNvSpPr txBox="1"/>
          <p:nvPr/>
        </p:nvSpPr>
        <p:spPr>
          <a:xfrm>
            <a:off x="876300" y="6306741"/>
            <a:ext cx="3130550" cy="253916"/>
          </a:xfrm>
          <a:prstGeom prst="rect">
            <a:avLst/>
          </a:prstGeom>
          <a:noFill/>
        </p:spPr>
        <p:txBody>
          <a:bodyPr wrap="square" rtlCol="0">
            <a:spAutoFit/>
          </a:bodyPr>
          <a:lstStyle/>
          <a:p>
            <a:r>
              <a:rPr lang="en-US" sz="1050" dirty="0">
                <a:latin typeface="+mn-lt"/>
              </a:rPr>
              <a:t>Source: NTTO Survey of International Air Travelers</a:t>
            </a:r>
          </a:p>
        </p:txBody>
      </p:sp>
      <p:pic>
        <p:nvPicPr>
          <p:cNvPr id="5" name="Picture 4">
            <a:extLst>
              <a:ext uri="{FF2B5EF4-FFF2-40B4-BE49-F238E27FC236}">
                <a16:creationId xmlns:a16="http://schemas.microsoft.com/office/drawing/2014/main" id="{A35B9008-6948-4FC6-B3CD-2FE4641241C1}"/>
              </a:ext>
            </a:extLst>
          </p:cNvPr>
          <p:cNvPicPr>
            <a:picLocks noChangeAspect="1"/>
          </p:cNvPicPr>
          <p:nvPr/>
        </p:nvPicPr>
        <p:blipFill>
          <a:blip r:embed="rId3"/>
          <a:stretch>
            <a:fillRect/>
          </a:stretch>
        </p:blipFill>
        <p:spPr>
          <a:xfrm>
            <a:off x="211510" y="6560657"/>
            <a:ext cx="1609483" cy="621846"/>
          </a:xfrm>
          <a:prstGeom prst="rect">
            <a:avLst/>
          </a:prstGeom>
        </p:spPr>
      </p:pic>
      <p:sp>
        <p:nvSpPr>
          <p:cNvPr id="8" name="TextBox 7">
            <a:extLst>
              <a:ext uri="{FF2B5EF4-FFF2-40B4-BE49-F238E27FC236}">
                <a16:creationId xmlns:a16="http://schemas.microsoft.com/office/drawing/2014/main" id="{07013F29-2D4B-4B28-A7AC-F3E3F2B12541}"/>
              </a:ext>
            </a:extLst>
          </p:cNvPr>
          <p:cNvSpPr txBox="1"/>
          <p:nvPr/>
        </p:nvSpPr>
        <p:spPr>
          <a:xfrm>
            <a:off x="876300" y="6995656"/>
            <a:ext cx="1847850" cy="230832"/>
          </a:xfrm>
          <a:prstGeom prst="rect">
            <a:avLst/>
          </a:prstGeom>
          <a:noFill/>
        </p:spPr>
        <p:txBody>
          <a:bodyPr wrap="square">
            <a:spAutoFit/>
          </a:bodyPr>
          <a:lstStyle/>
          <a:p>
            <a:r>
              <a:rPr lang="en-US" sz="900" dirty="0">
                <a:latin typeface="+mn-lt"/>
              </a:rPr>
              <a:t>National Travel &amp; Tourism Office</a:t>
            </a:r>
          </a:p>
        </p:txBody>
      </p:sp>
      <p:pic>
        <p:nvPicPr>
          <p:cNvPr id="9" name="Picture 8">
            <a:extLst>
              <a:ext uri="{FF2B5EF4-FFF2-40B4-BE49-F238E27FC236}">
                <a16:creationId xmlns:a16="http://schemas.microsoft.com/office/drawing/2014/main" id="{C2EE594E-8B4D-4E70-922E-B978182B1194}"/>
              </a:ext>
            </a:extLst>
          </p:cNvPr>
          <p:cNvPicPr>
            <a:picLocks noChangeAspect="1"/>
          </p:cNvPicPr>
          <p:nvPr/>
        </p:nvPicPr>
        <p:blipFill>
          <a:blip r:embed="rId4"/>
          <a:stretch>
            <a:fillRect/>
          </a:stretch>
        </p:blipFill>
        <p:spPr>
          <a:xfrm>
            <a:off x="7233884" y="6634650"/>
            <a:ext cx="823031" cy="634039"/>
          </a:xfrm>
          <a:prstGeom prst="rect">
            <a:avLst/>
          </a:prstGeom>
        </p:spPr>
      </p:pic>
      <p:sp>
        <p:nvSpPr>
          <p:cNvPr id="6" name="TextBox 5">
            <a:extLst>
              <a:ext uri="{FF2B5EF4-FFF2-40B4-BE49-F238E27FC236}">
                <a16:creationId xmlns:a16="http://schemas.microsoft.com/office/drawing/2014/main" id="{72CADD8A-8EEB-442B-98FA-EE5781B25AC2}"/>
              </a:ext>
            </a:extLst>
          </p:cNvPr>
          <p:cNvSpPr txBox="1"/>
          <p:nvPr/>
        </p:nvSpPr>
        <p:spPr>
          <a:xfrm>
            <a:off x="7858407" y="6720838"/>
            <a:ext cx="1609483" cy="507831"/>
          </a:xfrm>
          <a:prstGeom prst="rect">
            <a:avLst/>
          </a:prstGeom>
          <a:noFill/>
        </p:spPr>
        <p:txBody>
          <a:bodyPr wrap="square" rtlCol="0">
            <a:spAutoFit/>
          </a:bodyPr>
          <a:lstStyle/>
          <a:p>
            <a:r>
              <a:rPr lang="en-US" sz="900" b="1" dirty="0">
                <a:latin typeface="+mn-lt"/>
              </a:rPr>
              <a:t>CIC Research, Inc.</a:t>
            </a:r>
          </a:p>
          <a:p>
            <a:r>
              <a:rPr lang="en-US" sz="900" b="1" dirty="0">
                <a:latin typeface="+mn-lt"/>
              </a:rPr>
              <a:t>8361 Vickers Street</a:t>
            </a:r>
          </a:p>
          <a:p>
            <a:r>
              <a:rPr lang="en-US" sz="900" b="1" dirty="0">
                <a:latin typeface="+mn-lt"/>
              </a:rPr>
              <a:t>San Diego, CA   92111-2112</a:t>
            </a:r>
          </a:p>
        </p:txBody>
      </p:sp>
    </p:spTree>
    <p:extLst>
      <p:ext uri="{BB962C8B-B14F-4D97-AF65-F5344CB8AC3E}">
        <p14:creationId xmlns:p14="http://schemas.microsoft.com/office/powerpoint/2010/main" val="3277093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88E6-2A29-4AEA-B826-D63F059D9B48}"/>
              </a:ext>
            </a:extLst>
          </p:cNvPr>
          <p:cNvSpPr>
            <a:spLocks noGrp="1"/>
          </p:cNvSpPr>
          <p:nvPr>
            <p:ph type="title"/>
          </p:nvPr>
        </p:nvSpPr>
        <p:spPr>
          <a:xfrm>
            <a:off x="660400" y="208230"/>
            <a:ext cx="8280400" cy="1595170"/>
          </a:xfrm>
        </p:spPr>
        <p:txBody>
          <a:bodyPr>
            <a:normAutofit/>
          </a:bodyPr>
          <a:lstStyle/>
          <a:p>
            <a:pPr algn="ctr"/>
            <a:r>
              <a:rPr lang="en-US" sz="2400" dirty="0"/>
              <a:t>Demographics of Non-Resident Overseas Visitors and U.S. Residents Traveling Overseas for Travelers Using All U.S. International Airports as Port of Entry/Embarkation 2019</a:t>
            </a:r>
          </a:p>
        </p:txBody>
      </p:sp>
      <p:graphicFrame>
        <p:nvGraphicFramePr>
          <p:cNvPr id="3" name="Table 3">
            <a:extLst>
              <a:ext uri="{FF2B5EF4-FFF2-40B4-BE49-F238E27FC236}">
                <a16:creationId xmlns:a16="http://schemas.microsoft.com/office/drawing/2014/main" id="{9888DF2C-F158-40FC-99FA-FCAE55A12AC7}"/>
              </a:ext>
            </a:extLst>
          </p:cNvPr>
          <p:cNvGraphicFramePr>
            <a:graphicFrameLocks noGrp="1"/>
          </p:cNvGraphicFramePr>
          <p:nvPr>
            <p:extLst>
              <p:ext uri="{D42A27DB-BD31-4B8C-83A1-F6EECF244321}">
                <p14:modId xmlns:p14="http://schemas.microsoft.com/office/powerpoint/2010/main" val="1971145049"/>
              </p:ext>
            </p:extLst>
          </p:nvPr>
        </p:nvGraphicFramePr>
        <p:xfrm>
          <a:off x="975360" y="1964967"/>
          <a:ext cx="7528559" cy="4321025"/>
        </p:xfrm>
        <a:graphic>
          <a:graphicData uri="http://schemas.openxmlformats.org/drawingml/2006/table">
            <a:tbl>
              <a:tblPr firstRow="1" bandRow="1">
                <a:tableStyleId>{5C22544A-7EE6-4342-B048-85BDC9FD1C3A}</a:tableStyleId>
              </a:tblPr>
              <a:tblGrid>
                <a:gridCol w="3211415">
                  <a:extLst>
                    <a:ext uri="{9D8B030D-6E8A-4147-A177-3AD203B41FA5}">
                      <a16:colId xmlns:a16="http://schemas.microsoft.com/office/drawing/2014/main" val="620450080"/>
                    </a:ext>
                  </a:extLst>
                </a:gridCol>
                <a:gridCol w="1326872">
                  <a:extLst>
                    <a:ext uri="{9D8B030D-6E8A-4147-A177-3AD203B41FA5}">
                      <a16:colId xmlns:a16="http://schemas.microsoft.com/office/drawing/2014/main" val="3898624802"/>
                    </a:ext>
                  </a:extLst>
                </a:gridCol>
                <a:gridCol w="1384563">
                  <a:extLst>
                    <a:ext uri="{9D8B030D-6E8A-4147-A177-3AD203B41FA5}">
                      <a16:colId xmlns:a16="http://schemas.microsoft.com/office/drawing/2014/main" val="1040916819"/>
                    </a:ext>
                  </a:extLst>
                </a:gridCol>
                <a:gridCol w="1605709">
                  <a:extLst>
                    <a:ext uri="{9D8B030D-6E8A-4147-A177-3AD203B41FA5}">
                      <a16:colId xmlns:a16="http://schemas.microsoft.com/office/drawing/2014/main" val="500224768"/>
                    </a:ext>
                  </a:extLst>
                </a:gridCol>
              </a:tblGrid>
              <a:tr h="1282566">
                <a:tc>
                  <a:txBody>
                    <a:bodyPr/>
                    <a:lstStyle/>
                    <a:p>
                      <a:pPr algn="ctr"/>
                      <a:r>
                        <a:rPr lang="en-US" sz="1600" dirty="0"/>
                        <a:t>Demographics </a:t>
                      </a:r>
                    </a:p>
                  </a:txBody>
                  <a:tcPr anchor="b"/>
                </a:tc>
                <a:tc>
                  <a:txBody>
                    <a:bodyPr/>
                    <a:lstStyle/>
                    <a:p>
                      <a:pPr algn="ctr"/>
                      <a:r>
                        <a:rPr lang="en-US" sz="1600" dirty="0"/>
                        <a:t>Overseas Travelers to the U.S. </a:t>
                      </a:r>
                    </a:p>
                  </a:txBody>
                  <a:tcPr anchor="b"/>
                </a:tc>
                <a:tc>
                  <a:txBody>
                    <a:bodyPr/>
                    <a:lstStyle/>
                    <a:p>
                      <a:pPr algn="ctr"/>
                      <a:r>
                        <a:rPr lang="en-US" sz="1600" dirty="0"/>
                        <a:t>U.S. Residents on an Overseas Trip</a:t>
                      </a:r>
                    </a:p>
                  </a:txBody>
                  <a:tcPr anchor="b"/>
                </a:tc>
                <a:tc>
                  <a:txBody>
                    <a:bodyPr/>
                    <a:lstStyle/>
                    <a:p>
                      <a:pPr algn="ctr"/>
                      <a:r>
                        <a:rPr lang="en-US" sz="1600" dirty="0"/>
                        <a:t>Combined U.S. Residents &amp; Overseas Visitors</a:t>
                      </a:r>
                    </a:p>
                  </a:txBody>
                  <a:tcPr anchor="b"/>
                </a:tc>
                <a:extLst>
                  <a:ext uri="{0D108BD9-81ED-4DB2-BD59-A6C34878D82A}">
                    <a16:rowId xmlns:a16="http://schemas.microsoft.com/office/drawing/2014/main" val="3207866443"/>
                  </a:ext>
                </a:extLst>
              </a:tr>
              <a:tr h="301752">
                <a:tc>
                  <a:txBody>
                    <a:bodyPr/>
                    <a:lstStyle/>
                    <a:p>
                      <a:r>
                        <a:rPr lang="en-US" sz="1300" dirty="0"/>
                        <a:t>Percent of Male Travelers</a:t>
                      </a:r>
                    </a:p>
                  </a:txBody>
                  <a:tcPr/>
                </a:tc>
                <a:tc>
                  <a:txBody>
                    <a:bodyPr/>
                    <a:lstStyle/>
                    <a:p>
                      <a:pPr algn="ctr"/>
                      <a:r>
                        <a:rPr lang="en-US" sz="1300" dirty="0"/>
                        <a:t>52%</a:t>
                      </a:r>
                    </a:p>
                  </a:txBody>
                  <a:tcPr/>
                </a:tc>
                <a:tc>
                  <a:txBody>
                    <a:bodyPr/>
                    <a:lstStyle/>
                    <a:p>
                      <a:pPr algn="ctr"/>
                      <a:r>
                        <a:rPr lang="en-US" sz="1300" dirty="0"/>
                        <a:t>47%</a:t>
                      </a:r>
                    </a:p>
                  </a:txBody>
                  <a:tcPr/>
                </a:tc>
                <a:tc>
                  <a:txBody>
                    <a:bodyPr/>
                    <a:lstStyle/>
                    <a:p>
                      <a:pPr algn="ctr"/>
                      <a:r>
                        <a:rPr lang="en-US" sz="1300" dirty="0"/>
                        <a:t>49%</a:t>
                      </a:r>
                    </a:p>
                  </a:txBody>
                  <a:tcPr/>
                </a:tc>
                <a:extLst>
                  <a:ext uri="{0D108BD9-81ED-4DB2-BD59-A6C34878D82A}">
                    <a16:rowId xmlns:a16="http://schemas.microsoft.com/office/drawing/2014/main" val="2510015734"/>
                  </a:ext>
                </a:extLst>
              </a:tr>
              <a:tr h="301752">
                <a:tc>
                  <a:txBody>
                    <a:bodyPr/>
                    <a:lstStyle/>
                    <a:p>
                      <a:r>
                        <a:rPr lang="en-US" sz="1300" dirty="0"/>
                        <a:t>Percent of Female Travelers</a:t>
                      </a:r>
                    </a:p>
                  </a:txBody>
                  <a:tcPr/>
                </a:tc>
                <a:tc>
                  <a:txBody>
                    <a:bodyPr/>
                    <a:lstStyle/>
                    <a:p>
                      <a:pPr algn="ctr"/>
                      <a:r>
                        <a:rPr lang="en-US" sz="1300" dirty="0"/>
                        <a:t>48%</a:t>
                      </a:r>
                    </a:p>
                  </a:txBody>
                  <a:tcPr/>
                </a:tc>
                <a:tc>
                  <a:txBody>
                    <a:bodyPr/>
                    <a:lstStyle/>
                    <a:p>
                      <a:pPr algn="ctr"/>
                      <a:r>
                        <a:rPr lang="en-US" sz="1300" dirty="0"/>
                        <a:t>54%</a:t>
                      </a:r>
                    </a:p>
                  </a:txBody>
                  <a:tcPr/>
                </a:tc>
                <a:tc>
                  <a:txBody>
                    <a:bodyPr/>
                    <a:lstStyle/>
                    <a:p>
                      <a:pPr algn="ctr"/>
                      <a:r>
                        <a:rPr lang="en-US" sz="1300" dirty="0"/>
                        <a:t>51%</a:t>
                      </a:r>
                    </a:p>
                  </a:txBody>
                  <a:tcPr/>
                </a:tc>
                <a:extLst>
                  <a:ext uri="{0D108BD9-81ED-4DB2-BD59-A6C34878D82A}">
                    <a16:rowId xmlns:a16="http://schemas.microsoft.com/office/drawing/2014/main" val="2737147271"/>
                  </a:ext>
                </a:extLst>
              </a:tr>
              <a:tr h="334883">
                <a:tc>
                  <a:txBody>
                    <a:bodyPr/>
                    <a:lstStyle/>
                    <a:p>
                      <a:r>
                        <a:rPr lang="en-US" sz="1300" dirty="0"/>
                        <a:t>Average Age Males (years)</a:t>
                      </a:r>
                    </a:p>
                  </a:txBody>
                  <a:tcPr/>
                </a:tc>
                <a:tc>
                  <a:txBody>
                    <a:bodyPr/>
                    <a:lstStyle/>
                    <a:p>
                      <a:pPr algn="ctr"/>
                      <a:r>
                        <a:rPr lang="en-US" sz="1300" dirty="0"/>
                        <a:t>42</a:t>
                      </a:r>
                    </a:p>
                  </a:txBody>
                  <a:tcPr/>
                </a:tc>
                <a:tc>
                  <a:txBody>
                    <a:bodyPr/>
                    <a:lstStyle/>
                    <a:p>
                      <a:pPr algn="ctr"/>
                      <a:r>
                        <a:rPr lang="en-US" sz="1300" dirty="0"/>
                        <a:t>46</a:t>
                      </a:r>
                    </a:p>
                  </a:txBody>
                  <a:tcPr/>
                </a:tc>
                <a:tc>
                  <a:txBody>
                    <a:bodyPr/>
                    <a:lstStyle/>
                    <a:p>
                      <a:pPr algn="ctr"/>
                      <a:r>
                        <a:rPr lang="en-US" sz="1300" dirty="0"/>
                        <a:t>44</a:t>
                      </a:r>
                    </a:p>
                  </a:txBody>
                  <a:tcPr/>
                </a:tc>
                <a:extLst>
                  <a:ext uri="{0D108BD9-81ED-4DB2-BD59-A6C34878D82A}">
                    <a16:rowId xmlns:a16="http://schemas.microsoft.com/office/drawing/2014/main" val="2841877555"/>
                  </a:ext>
                </a:extLst>
              </a:tr>
              <a:tr h="211843">
                <a:tc>
                  <a:txBody>
                    <a:bodyPr/>
                    <a:lstStyle/>
                    <a:p>
                      <a:r>
                        <a:rPr lang="en-US" sz="1300" dirty="0"/>
                        <a:t>Average Age Females (years)</a:t>
                      </a:r>
                    </a:p>
                  </a:txBody>
                  <a:tcPr/>
                </a:tc>
                <a:tc>
                  <a:txBody>
                    <a:bodyPr/>
                    <a:lstStyle/>
                    <a:p>
                      <a:pPr algn="ctr"/>
                      <a:r>
                        <a:rPr lang="en-US" sz="1300" dirty="0"/>
                        <a:t>40</a:t>
                      </a:r>
                    </a:p>
                  </a:txBody>
                  <a:tcPr/>
                </a:tc>
                <a:tc>
                  <a:txBody>
                    <a:bodyPr/>
                    <a:lstStyle/>
                    <a:p>
                      <a:pPr algn="ctr"/>
                      <a:r>
                        <a:rPr lang="en-US" sz="1300" dirty="0"/>
                        <a:t>45</a:t>
                      </a:r>
                    </a:p>
                  </a:txBody>
                  <a:tcPr/>
                </a:tc>
                <a:tc>
                  <a:txBody>
                    <a:bodyPr/>
                    <a:lstStyle/>
                    <a:p>
                      <a:pPr algn="ctr"/>
                      <a:r>
                        <a:rPr lang="en-US" sz="1300" dirty="0"/>
                        <a:t>43</a:t>
                      </a:r>
                    </a:p>
                  </a:txBody>
                  <a:tcPr/>
                </a:tc>
                <a:extLst>
                  <a:ext uri="{0D108BD9-81ED-4DB2-BD59-A6C34878D82A}">
                    <a16:rowId xmlns:a16="http://schemas.microsoft.com/office/drawing/2014/main" val="2515600594"/>
                  </a:ext>
                </a:extLst>
              </a:tr>
              <a:tr h="301752">
                <a:tc>
                  <a:txBody>
                    <a:bodyPr/>
                    <a:lstStyle/>
                    <a:p>
                      <a:r>
                        <a:rPr lang="en-US" sz="1300" dirty="0"/>
                        <a:t>Average Household Income</a:t>
                      </a:r>
                    </a:p>
                  </a:txBody>
                  <a:tcPr/>
                </a:tc>
                <a:tc>
                  <a:txBody>
                    <a:bodyPr/>
                    <a:lstStyle/>
                    <a:p>
                      <a:pPr algn="ctr"/>
                      <a:r>
                        <a:rPr lang="en-US" sz="1300" dirty="0"/>
                        <a:t>$82,636</a:t>
                      </a:r>
                    </a:p>
                  </a:txBody>
                  <a:tcPr/>
                </a:tc>
                <a:tc>
                  <a:txBody>
                    <a:bodyPr/>
                    <a:lstStyle/>
                    <a:p>
                      <a:pPr algn="ctr"/>
                      <a:r>
                        <a:rPr lang="en-US" sz="1300" dirty="0"/>
                        <a:t>$131,804</a:t>
                      </a:r>
                    </a:p>
                  </a:txBody>
                  <a:tcPr/>
                </a:tc>
                <a:tc>
                  <a:txBody>
                    <a:bodyPr/>
                    <a:lstStyle/>
                    <a:p>
                      <a:pPr algn="ctr"/>
                      <a:r>
                        <a:rPr lang="en-US" sz="1300" dirty="0"/>
                        <a:t>$108,878</a:t>
                      </a:r>
                    </a:p>
                  </a:txBody>
                  <a:tcPr/>
                </a:tc>
                <a:extLst>
                  <a:ext uri="{0D108BD9-81ED-4DB2-BD59-A6C34878D82A}">
                    <a16:rowId xmlns:a16="http://schemas.microsoft.com/office/drawing/2014/main" val="1905234495"/>
                  </a:ext>
                </a:extLst>
              </a:tr>
              <a:tr h="301752">
                <a:tc>
                  <a:txBody>
                    <a:bodyPr/>
                    <a:lstStyle/>
                    <a:p>
                      <a:r>
                        <a:rPr lang="en-US" sz="1300" dirty="0"/>
                        <a:t>Percent of Travelers on 1</a:t>
                      </a:r>
                      <a:r>
                        <a:rPr lang="en-US" sz="1300" baseline="30000" dirty="0"/>
                        <a:t>st</a:t>
                      </a:r>
                      <a:r>
                        <a:rPr lang="en-US" sz="1300" dirty="0"/>
                        <a:t> Int’l Trip</a:t>
                      </a:r>
                    </a:p>
                  </a:txBody>
                  <a:tcPr/>
                </a:tc>
                <a:tc>
                  <a:txBody>
                    <a:bodyPr/>
                    <a:lstStyle/>
                    <a:p>
                      <a:pPr algn="ctr"/>
                      <a:r>
                        <a:rPr lang="en-US" sz="1300" dirty="0"/>
                        <a:t>21%</a:t>
                      </a:r>
                    </a:p>
                  </a:txBody>
                  <a:tcPr/>
                </a:tc>
                <a:tc>
                  <a:txBody>
                    <a:bodyPr/>
                    <a:lstStyle/>
                    <a:p>
                      <a:pPr algn="ctr"/>
                      <a:r>
                        <a:rPr lang="en-US" sz="1300" dirty="0"/>
                        <a:t>6%</a:t>
                      </a:r>
                    </a:p>
                  </a:txBody>
                  <a:tcPr/>
                </a:tc>
                <a:tc>
                  <a:txBody>
                    <a:bodyPr/>
                    <a:lstStyle/>
                    <a:p>
                      <a:pPr algn="ctr"/>
                      <a:r>
                        <a:rPr lang="en-US" sz="1300" dirty="0"/>
                        <a:t>13%</a:t>
                      </a:r>
                    </a:p>
                  </a:txBody>
                  <a:tcPr/>
                </a:tc>
                <a:extLst>
                  <a:ext uri="{0D108BD9-81ED-4DB2-BD59-A6C34878D82A}">
                    <a16:rowId xmlns:a16="http://schemas.microsoft.com/office/drawing/2014/main" val="4030016417"/>
                  </a:ext>
                </a:extLst>
              </a:tr>
              <a:tr h="301752">
                <a:tc>
                  <a:txBody>
                    <a:bodyPr/>
                    <a:lstStyle/>
                    <a:p>
                      <a:r>
                        <a:rPr lang="en-US" sz="1300" dirty="0"/>
                        <a:t># of Trips in Past 12 Months</a:t>
                      </a:r>
                    </a:p>
                  </a:txBody>
                  <a:tcPr/>
                </a:tc>
                <a:tc>
                  <a:txBody>
                    <a:bodyPr/>
                    <a:lstStyle/>
                    <a:p>
                      <a:pPr algn="ctr"/>
                      <a:endParaRPr lang="en-US" sz="1300" dirty="0"/>
                    </a:p>
                  </a:txBody>
                  <a:tcPr/>
                </a:tc>
                <a:tc>
                  <a:txBody>
                    <a:bodyPr/>
                    <a:lstStyle/>
                    <a:p>
                      <a:pPr algn="ctr"/>
                      <a:endParaRPr lang="en-US" sz="1300" dirty="0"/>
                    </a:p>
                  </a:txBody>
                  <a:tcPr/>
                </a:tc>
                <a:tc>
                  <a:txBody>
                    <a:bodyPr/>
                    <a:lstStyle/>
                    <a:p>
                      <a:pPr algn="ctr"/>
                      <a:endParaRPr lang="en-US" sz="1300" dirty="0"/>
                    </a:p>
                  </a:txBody>
                  <a:tcPr/>
                </a:tc>
                <a:extLst>
                  <a:ext uri="{0D108BD9-81ED-4DB2-BD59-A6C34878D82A}">
                    <a16:rowId xmlns:a16="http://schemas.microsoft.com/office/drawing/2014/main" val="2420735468"/>
                  </a:ext>
                </a:extLst>
              </a:tr>
              <a:tr h="301752">
                <a:tc>
                  <a:txBody>
                    <a:bodyPr/>
                    <a:lstStyle/>
                    <a:p>
                      <a:r>
                        <a:rPr lang="en-US" sz="1300" dirty="0"/>
                        <a:t>     1 Trip</a:t>
                      </a:r>
                    </a:p>
                  </a:txBody>
                  <a:tcPr/>
                </a:tc>
                <a:tc>
                  <a:txBody>
                    <a:bodyPr/>
                    <a:lstStyle/>
                    <a:p>
                      <a:pPr algn="ctr"/>
                      <a:r>
                        <a:rPr lang="en-US" sz="1300" dirty="0"/>
                        <a:t>60%</a:t>
                      </a:r>
                    </a:p>
                  </a:txBody>
                  <a:tcPr/>
                </a:tc>
                <a:tc>
                  <a:txBody>
                    <a:bodyPr/>
                    <a:lstStyle/>
                    <a:p>
                      <a:pPr algn="ctr"/>
                      <a:r>
                        <a:rPr lang="en-US" sz="1300" dirty="0"/>
                        <a:t>40%</a:t>
                      </a:r>
                    </a:p>
                  </a:txBody>
                  <a:tcPr/>
                </a:tc>
                <a:tc>
                  <a:txBody>
                    <a:bodyPr/>
                    <a:lstStyle/>
                    <a:p>
                      <a:pPr algn="ctr"/>
                      <a:r>
                        <a:rPr lang="en-US" sz="1300" dirty="0"/>
                        <a:t>49%</a:t>
                      </a:r>
                    </a:p>
                  </a:txBody>
                  <a:tcPr/>
                </a:tc>
                <a:extLst>
                  <a:ext uri="{0D108BD9-81ED-4DB2-BD59-A6C34878D82A}">
                    <a16:rowId xmlns:a16="http://schemas.microsoft.com/office/drawing/2014/main" val="908444111"/>
                  </a:ext>
                </a:extLst>
              </a:tr>
              <a:tr h="301752">
                <a:tc>
                  <a:txBody>
                    <a:bodyPr/>
                    <a:lstStyle/>
                    <a:p>
                      <a:r>
                        <a:rPr lang="en-US" sz="1300" dirty="0"/>
                        <a:t>     2 or More</a:t>
                      </a:r>
                    </a:p>
                  </a:txBody>
                  <a:tcPr/>
                </a:tc>
                <a:tc>
                  <a:txBody>
                    <a:bodyPr/>
                    <a:lstStyle/>
                    <a:p>
                      <a:pPr algn="ctr"/>
                      <a:r>
                        <a:rPr lang="en-US" sz="1300" dirty="0"/>
                        <a:t>40%</a:t>
                      </a:r>
                    </a:p>
                  </a:txBody>
                  <a:tcPr/>
                </a:tc>
                <a:tc>
                  <a:txBody>
                    <a:bodyPr/>
                    <a:lstStyle/>
                    <a:p>
                      <a:pPr algn="ctr"/>
                      <a:r>
                        <a:rPr lang="en-US" sz="1300" dirty="0"/>
                        <a:t>60%</a:t>
                      </a:r>
                    </a:p>
                  </a:txBody>
                  <a:tcPr/>
                </a:tc>
                <a:tc>
                  <a:txBody>
                    <a:bodyPr/>
                    <a:lstStyle/>
                    <a:p>
                      <a:pPr algn="ctr"/>
                      <a:r>
                        <a:rPr lang="en-US" sz="1300" dirty="0"/>
                        <a:t>51%</a:t>
                      </a:r>
                    </a:p>
                  </a:txBody>
                  <a:tcPr/>
                </a:tc>
                <a:extLst>
                  <a:ext uri="{0D108BD9-81ED-4DB2-BD59-A6C34878D82A}">
                    <a16:rowId xmlns:a16="http://schemas.microsoft.com/office/drawing/2014/main" val="806600828"/>
                  </a:ext>
                </a:extLst>
              </a:tr>
              <a:tr h="301752">
                <a:tc>
                  <a:txBody>
                    <a:bodyPr/>
                    <a:lstStyle/>
                    <a:p>
                      <a:r>
                        <a:rPr lang="en-US" sz="1300" dirty="0"/>
                        <a:t>     Average</a:t>
                      </a:r>
                    </a:p>
                  </a:txBody>
                  <a:tcPr/>
                </a:tc>
                <a:tc>
                  <a:txBody>
                    <a:bodyPr/>
                    <a:lstStyle/>
                    <a:p>
                      <a:pPr algn="ctr"/>
                      <a:r>
                        <a:rPr lang="en-US" sz="1300" dirty="0"/>
                        <a:t>1.8</a:t>
                      </a:r>
                    </a:p>
                  </a:txBody>
                  <a:tcPr/>
                </a:tc>
                <a:tc>
                  <a:txBody>
                    <a:bodyPr/>
                    <a:lstStyle/>
                    <a:p>
                      <a:pPr algn="ctr"/>
                      <a:r>
                        <a:rPr lang="en-US" sz="1300" dirty="0"/>
                        <a:t>2.5</a:t>
                      </a:r>
                    </a:p>
                  </a:txBody>
                  <a:tcPr/>
                </a:tc>
                <a:tc>
                  <a:txBody>
                    <a:bodyPr/>
                    <a:lstStyle/>
                    <a:p>
                      <a:pPr algn="ctr"/>
                      <a:r>
                        <a:rPr lang="en-US" sz="1300" dirty="0"/>
                        <a:t>2.2</a:t>
                      </a:r>
                    </a:p>
                  </a:txBody>
                  <a:tcPr/>
                </a:tc>
                <a:extLst>
                  <a:ext uri="{0D108BD9-81ED-4DB2-BD59-A6C34878D82A}">
                    <a16:rowId xmlns:a16="http://schemas.microsoft.com/office/drawing/2014/main" val="3993793026"/>
                  </a:ext>
                </a:extLst>
              </a:tr>
            </a:tbl>
          </a:graphicData>
        </a:graphic>
      </p:graphicFrame>
      <p:sp>
        <p:nvSpPr>
          <p:cNvPr id="4" name="TextBox 3">
            <a:extLst>
              <a:ext uri="{FF2B5EF4-FFF2-40B4-BE49-F238E27FC236}">
                <a16:creationId xmlns:a16="http://schemas.microsoft.com/office/drawing/2014/main" id="{80FCFDC1-0242-4FDE-8AFE-D495C1B1F2B6}"/>
              </a:ext>
            </a:extLst>
          </p:cNvPr>
          <p:cNvSpPr txBox="1"/>
          <p:nvPr/>
        </p:nvSpPr>
        <p:spPr>
          <a:xfrm>
            <a:off x="975360" y="6268789"/>
            <a:ext cx="3130550" cy="246221"/>
          </a:xfrm>
          <a:prstGeom prst="rect">
            <a:avLst/>
          </a:prstGeom>
          <a:noFill/>
        </p:spPr>
        <p:txBody>
          <a:bodyPr wrap="square" rtlCol="0">
            <a:spAutoFit/>
          </a:bodyPr>
          <a:lstStyle/>
          <a:p>
            <a:r>
              <a:rPr lang="en-US" sz="1000" dirty="0">
                <a:latin typeface="+mn-lt"/>
              </a:rPr>
              <a:t>Source: NTTO Survey of International Air Travelers</a:t>
            </a:r>
          </a:p>
        </p:txBody>
      </p:sp>
      <p:pic>
        <p:nvPicPr>
          <p:cNvPr id="5" name="Picture 4">
            <a:extLst>
              <a:ext uri="{FF2B5EF4-FFF2-40B4-BE49-F238E27FC236}">
                <a16:creationId xmlns:a16="http://schemas.microsoft.com/office/drawing/2014/main" id="{A35B9008-6948-4FC6-B3CD-2FE4641241C1}"/>
              </a:ext>
            </a:extLst>
          </p:cNvPr>
          <p:cNvPicPr>
            <a:picLocks noChangeAspect="1"/>
          </p:cNvPicPr>
          <p:nvPr/>
        </p:nvPicPr>
        <p:blipFill>
          <a:blip r:embed="rId3"/>
          <a:stretch>
            <a:fillRect/>
          </a:stretch>
        </p:blipFill>
        <p:spPr>
          <a:xfrm>
            <a:off x="211510" y="6560657"/>
            <a:ext cx="1609483" cy="621846"/>
          </a:xfrm>
          <a:prstGeom prst="rect">
            <a:avLst/>
          </a:prstGeom>
        </p:spPr>
      </p:pic>
      <p:sp>
        <p:nvSpPr>
          <p:cNvPr id="8" name="TextBox 7">
            <a:extLst>
              <a:ext uri="{FF2B5EF4-FFF2-40B4-BE49-F238E27FC236}">
                <a16:creationId xmlns:a16="http://schemas.microsoft.com/office/drawing/2014/main" id="{07013F29-2D4B-4B28-A7AC-F3E3F2B12541}"/>
              </a:ext>
            </a:extLst>
          </p:cNvPr>
          <p:cNvSpPr txBox="1"/>
          <p:nvPr/>
        </p:nvSpPr>
        <p:spPr>
          <a:xfrm>
            <a:off x="876300" y="6995656"/>
            <a:ext cx="1743075" cy="230832"/>
          </a:xfrm>
          <a:prstGeom prst="rect">
            <a:avLst/>
          </a:prstGeom>
          <a:noFill/>
        </p:spPr>
        <p:txBody>
          <a:bodyPr wrap="square">
            <a:spAutoFit/>
          </a:bodyPr>
          <a:lstStyle/>
          <a:p>
            <a:r>
              <a:rPr lang="en-US" sz="900" dirty="0">
                <a:latin typeface="+mn-lt"/>
              </a:rPr>
              <a:t>National Travel &amp; Tourism Office</a:t>
            </a:r>
          </a:p>
        </p:txBody>
      </p:sp>
      <p:pic>
        <p:nvPicPr>
          <p:cNvPr id="9" name="Picture 8">
            <a:extLst>
              <a:ext uri="{FF2B5EF4-FFF2-40B4-BE49-F238E27FC236}">
                <a16:creationId xmlns:a16="http://schemas.microsoft.com/office/drawing/2014/main" id="{C2EE594E-8B4D-4E70-922E-B978182B1194}"/>
              </a:ext>
            </a:extLst>
          </p:cNvPr>
          <p:cNvPicPr>
            <a:picLocks noChangeAspect="1"/>
          </p:cNvPicPr>
          <p:nvPr/>
        </p:nvPicPr>
        <p:blipFill>
          <a:blip r:embed="rId4"/>
          <a:stretch>
            <a:fillRect/>
          </a:stretch>
        </p:blipFill>
        <p:spPr>
          <a:xfrm>
            <a:off x="7233884" y="6634650"/>
            <a:ext cx="823031" cy="634039"/>
          </a:xfrm>
          <a:prstGeom prst="rect">
            <a:avLst/>
          </a:prstGeom>
        </p:spPr>
      </p:pic>
      <p:sp>
        <p:nvSpPr>
          <p:cNvPr id="6" name="TextBox 5">
            <a:extLst>
              <a:ext uri="{FF2B5EF4-FFF2-40B4-BE49-F238E27FC236}">
                <a16:creationId xmlns:a16="http://schemas.microsoft.com/office/drawing/2014/main" id="{72CADD8A-8EEB-442B-98FA-EE5781B25AC2}"/>
              </a:ext>
            </a:extLst>
          </p:cNvPr>
          <p:cNvSpPr txBox="1"/>
          <p:nvPr/>
        </p:nvSpPr>
        <p:spPr>
          <a:xfrm>
            <a:off x="7858407" y="6720838"/>
            <a:ext cx="1609483" cy="507831"/>
          </a:xfrm>
          <a:prstGeom prst="rect">
            <a:avLst/>
          </a:prstGeom>
          <a:noFill/>
        </p:spPr>
        <p:txBody>
          <a:bodyPr wrap="square" rtlCol="0">
            <a:spAutoFit/>
          </a:bodyPr>
          <a:lstStyle/>
          <a:p>
            <a:r>
              <a:rPr lang="en-US" sz="900" b="1" dirty="0">
                <a:latin typeface="+mn-lt"/>
              </a:rPr>
              <a:t>CIC Research, Inc.</a:t>
            </a:r>
          </a:p>
          <a:p>
            <a:r>
              <a:rPr lang="en-US" sz="900" b="1" dirty="0">
                <a:latin typeface="+mn-lt"/>
              </a:rPr>
              <a:t>8361 Vickers Street</a:t>
            </a:r>
          </a:p>
          <a:p>
            <a:r>
              <a:rPr lang="en-US" sz="900" b="1" dirty="0">
                <a:latin typeface="+mn-lt"/>
              </a:rPr>
              <a:t>San Diego, CA   92111-2112</a:t>
            </a:r>
          </a:p>
        </p:txBody>
      </p:sp>
    </p:spTree>
    <p:extLst>
      <p:ext uri="{BB962C8B-B14F-4D97-AF65-F5344CB8AC3E}">
        <p14:creationId xmlns:p14="http://schemas.microsoft.com/office/powerpoint/2010/main" val="105163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D41FC28F-F306-4683-A2C3-46843D822DC1}"/>
              </a:ext>
            </a:extLst>
          </p:cNvPr>
          <p:cNvGraphicFramePr>
            <a:graphicFrameLocks/>
          </p:cNvGraphicFramePr>
          <p:nvPr>
            <p:extLst>
              <p:ext uri="{D42A27DB-BD31-4B8C-83A1-F6EECF244321}">
                <p14:modId xmlns:p14="http://schemas.microsoft.com/office/powerpoint/2010/main" val="3626193783"/>
              </p:ext>
            </p:extLst>
          </p:nvPr>
        </p:nvGraphicFramePr>
        <p:xfrm>
          <a:off x="585926" y="312821"/>
          <a:ext cx="8602461" cy="58714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D41FC28F-F306-4683-A2C3-46843D822DC1}"/>
              </a:ext>
            </a:extLst>
          </p:cNvPr>
          <p:cNvGraphicFramePr>
            <a:graphicFrameLocks/>
          </p:cNvGraphicFramePr>
          <p:nvPr>
            <p:extLst>
              <p:ext uri="{D42A27DB-BD31-4B8C-83A1-F6EECF244321}">
                <p14:modId xmlns:p14="http://schemas.microsoft.com/office/powerpoint/2010/main" val="1449656792"/>
              </p:ext>
            </p:extLst>
          </p:nvPr>
        </p:nvGraphicFramePr>
        <p:xfrm>
          <a:off x="1555147" y="734910"/>
          <a:ext cx="6841671" cy="478854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2E5B3BA4-FE9E-4482-A6B4-545078504E84}"/>
              </a:ext>
            </a:extLst>
          </p:cNvPr>
          <p:cNvSpPr txBox="1"/>
          <p:nvPr/>
        </p:nvSpPr>
        <p:spPr>
          <a:xfrm>
            <a:off x="670148" y="5858096"/>
            <a:ext cx="4455306" cy="261610"/>
          </a:xfrm>
          <a:prstGeom prst="rect">
            <a:avLst/>
          </a:prstGeom>
          <a:noFill/>
        </p:spPr>
        <p:txBody>
          <a:bodyPr wrap="square" rtlCol="0">
            <a:spAutoFit/>
          </a:bodyPr>
          <a:lstStyle/>
          <a:p>
            <a:r>
              <a:rPr lang="en-US" dirty="0">
                <a:latin typeface="+mn-lt"/>
              </a:rPr>
              <a:t>*All U.S. Airport reported embarking and disembarking passengers.</a:t>
            </a:r>
          </a:p>
        </p:txBody>
      </p:sp>
      <p:graphicFrame>
        <p:nvGraphicFramePr>
          <p:cNvPr id="7" name="Table 7">
            <a:extLst>
              <a:ext uri="{FF2B5EF4-FFF2-40B4-BE49-F238E27FC236}">
                <a16:creationId xmlns:a16="http://schemas.microsoft.com/office/drawing/2014/main" id="{6964B0E3-3FCA-4DBD-94DA-6C46367C09A0}"/>
              </a:ext>
            </a:extLst>
          </p:cNvPr>
          <p:cNvGraphicFramePr>
            <a:graphicFrameLocks noGrp="1"/>
          </p:cNvGraphicFramePr>
          <p:nvPr>
            <p:extLst>
              <p:ext uri="{D42A27DB-BD31-4B8C-83A1-F6EECF244321}">
                <p14:modId xmlns:p14="http://schemas.microsoft.com/office/powerpoint/2010/main" val="3314994816"/>
              </p:ext>
            </p:extLst>
          </p:nvPr>
        </p:nvGraphicFramePr>
        <p:xfrm>
          <a:off x="6146243" y="4694328"/>
          <a:ext cx="3017520" cy="1097280"/>
        </p:xfrm>
        <a:graphic>
          <a:graphicData uri="http://schemas.openxmlformats.org/drawingml/2006/table">
            <a:tbl>
              <a:tblPr firstRow="1" bandRow="1">
                <a:tableStyleId>{5C22544A-7EE6-4342-B048-85BDC9FD1C3A}</a:tableStyleId>
              </a:tblPr>
              <a:tblGrid>
                <a:gridCol w="1986557">
                  <a:extLst>
                    <a:ext uri="{9D8B030D-6E8A-4147-A177-3AD203B41FA5}">
                      <a16:colId xmlns:a16="http://schemas.microsoft.com/office/drawing/2014/main" val="2748781220"/>
                    </a:ext>
                  </a:extLst>
                </a:gridCol>
                <a:gridCol w="1030963">
                  <a:extLst>
                    <a:ext uri="{9D8B030D-6E8A-4147-A177-3AD203B41FA5}">
                      <a16:colId xmlns:a16="http://schemas.microsoft.com/office/drawing/2014/main" val="3356281929"/>
                    </a:ext>
                  </a:extLst>
                </a:gridCol>
              </a:tblGrid>
              <a:tr h="274320">
                <a:tc>
                  <a:txBody>
                    <a:bodyPr/>
                    <a:lstStyle/>
                    <a:p>
                      <a:pPr algn="ctr"/>
                      <a:r>
                        <a:rPr lang="en-US" sz="1100" dirty="0">
                          <a:solidFill>
                            <a:schemeClr val="tx1"/>
                          </a:solidFill>
                        </a:rPr>
                        <a:t>All U.S. Airports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solidFill>
                            <a:schemeClr val="tx1"/>
                          </a:solidFill>
                        </a:rPr>
                        <a:t>Passengers*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4813246"/>
                  </a:ext>
                </a:extLst>
              </a:tr>
              <a:tr h="274320">
                <a:tc>
                  <a:txBody>
                    <a:bodyPr/>
                    <a:lstStyle/>
                    <a:p>
                      <a:r>
                        <a:rPr lang="en-US" sz="1100" dirty="0"/>
                        <a:t>Domestic Flights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100" dirty="0"/>
                        <a:t>1,623,095,500</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374026"/>
                  </a:ext>
                </a:extLst>
              </a:tr>
              <a:tr h="274320">
                <a:tc>
                  <a:txBody>
                    <a:bodyPr/>
                    <a:lstStyle/>
                    <a:p>
                      <a:r>
                        <a:rPr lang="en-US" sz="1100" dirty="0"/>
                        <a:t>International Flights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100" dirty="0"/>
                        <a:t>254,765,596</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8536807"/>
                  </a:ext>
                </a:extLst>
              </a:tr>
              <a:tr h="274320">
                <a:tc>
                  <a:txBody>
                    <a:bodyPr/>
                    <a:lstStyle/>
                    <a:p>
                      <a:r>
                        <a:rPr lang="en-US" sz="1100" dirty="0"/>
                        <a:t>Total</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100" dirty="0"/>
                        <a:t>1,877,861,096</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67824"/>
                  </a:ext>
                </a:extLst>
              </a:tr>
            </a:tbl>
          </a:graphicData>
        </a:graphic>
      </p:graphicFrame>
      <p:sp>
        <p:nvSpPr>
          <p:cNvPr id="9" name="TextBox 8">
            <a:extLst>
              <a:ext uri="{FF2B5EF4-FFF2-40B4-BE49-F238E27FC236}">
                <a16:creationId xmlns:a16="http://schemas.microsoft.com/office/drawing/2014/main" id="{B1C091AC-39F6-4D2F-92C4-E17F1AAF527D}"/>
              </a:ext>
            </a:extLst>
          </p:cNvPr>
          <p:cNvSpPr txBox="1"/>
          <p:nvPr/>
        </p:nvSpPr>
        <p:spPr>
          <a:xfrm>
            <a:off x="5997754" y="5843723"/>
            <a:ext cx="3017520" cy="338554"/>
          </a:xfrm>
          <a:prstGeom prst="rect">
            <a:avLst/>
          </a:prstGeom>
          <a:noFill/>
        </p:spPr>
        <p:txBody>
          <a:bodyPr wrap="square" rtlCol="0">
            <a:spAutoFit/>
          </a:bodyPr>
          <a:lstStyle/>
          <a:p>
            <a:r>
              <a:rPr lang="en-US" sz="800" dirty="0"/>
              <a:t>Source: T-100 Domestic Market Data</a:t>
            </a:r>
          </a:p>
          <a:p>
            <a:r>
              <a:rPr lang="en-US" sz="800" dirty="0"/>
              <a:t>              APIS/I-92 U.S. International Flights (embark/debark)</a:t>
            </a:r>
          </a:p>
        </p:txBody>
      </p:sp>
      <p:pic>
        <p:nvPicPr>
          <p:cNvPr id="11" name="Picture 10">
            <a:extLst>
              <a:ext uri="{FF2B5EF4-FFF2-40B4-BE49-F238E27FC236}">
                <a16:creationId xmlns:a16="http://schemas.microsoft.com/office/drawing/2014/main" id="{04B6E333-A3A7-4FC1-A4BD-2F0C5514AFB2}"/>
              </a:ext>
            </a:extLst>
          </p:cNvPr>
          <p:cNvPicPr>
            <a:picLocks noChangeAspect="1"/>
          </p:cNvPicPr>
          <p:nvPr/>
        </p:nvPicPr>
        <p:blipFill>
          <a:blip r:embed="rId5"/>
          <a:stretch>
            <a:fillRect/>
          </a:stretch>
        </p:blipFill>
        <p:spPr>
          <a:xfrm>
            <a:off x="291493" y="6588877"/>
            <a:ext cx="1556357" cy="601461"/>
          </a:xfrm>
          <a:prstGeom prst="rect">
            <a:avLst/>
          </a:prstGeom>
        </p:spPr>
      </p:pic>
      <p:sp>
        <p:nvSpPr>
          <p:cNvPr id="10" name="TextBox 9">
            <a:extLst>
              <a:ext uri="{FF2B5EF4-FFF2-40B4-BE49-F238E27FC236}">
                <a16:creationId xmlns:a16="http://schemas.microsoft.com/office/drawing/2014/main" id="{D3902D01-2EF3-4E10-8175-5859B6C46478}"/>
              </a:ext>
            </a:extLst>
          </p:cNvPr>
          <p:cNvSpPr txBox="1"/>
          <p:nvPr/>
        </p:nvSpPr>
        <p:spPr>
          <a:xfrm>
            <a:off x="923059" y="7027063"/>
            <a:ext cx="1704109" cy="230832"/>
          </a:xfrm>
          <a:prstGeom prst="rect">
            <a:avLst/>
          </a:prstGeom>
          <a:noFill/>
        </p:spPr>
        <p:txBody>
          <a:bodyPr wrap="square">
            <a:spAutoFit/>
          </a:bodyPr>
          <a:lstStyle/>
          <a:p>
            <a:r>
              <a:rPr lang="en-US" sz="900" dirty="0">
                <a:latin typeface="+mn-lt"/>
              </a:rPr>
              <a:t>National Travel &amp; Tourism Office</a:t>
            </a:r>
          </a:p>
        </p:txBody>
      </p:sp>
      <p:pic>
        <p:nvPicPr>
          <p:cNvPr id="8" name="Picture 7">
            <a:extLst>
              <a:ext uri="{FF2B5EF4-FFF2-40B4-BE49-F238E27FC236}">
                <a16:creationId xmlns:a16="http://schemas.microsoft.com/office/drawing/2014/main" id="{EF18F9B4-6375-449D-81B3-B7FF78B676B9}"/>
              </a:ext>
            </a:extLst>
          </p:cNvPr>
          <p:cNvPicPr>
            <a:picLocks noChangeAspect="1"/>
          </p:cNvPicPr>
          <p:nvPr/>
        </p:nvPicPr>
        <p:blipFill>
          <a:blip r:embed="rId6"/>
          <a:stretch>
            <a:fillRect/>
          </a:stretch>
        </p:blipFill>
        <p:spPr>
          <a:xfrm>
            <a:off x="7319272" y="6681161"/>
            <a:ext cx="816935" cy="634039"/>
          </a:xfrm>
          <a:prstGeom prst="rect">
            <a:avLst/>
          </a:prstGeom>
        </p:spPr>
      </p:pic>
      <p:sp>
        <p:nvSpPr>
          <p:cNvPr id="12" name="TextBox 11">
            <a:extLst>
              <a:ext uri="{FF2B5EF4-FFF2-40B4-BE49-F238E27FC236}">
                <a16:creationId xmlns:a16="http://schemas.microsoft.com/office/drawing/2014/main" id="{6DD2151A-C0D8-4875-8ADA-026143173E78}"/>
              </a:ext>
            </a:extLst>
          </p:cNvPr>
          <p:cNvSpPr txBox="1"/>
          <p:nvPr/>
        </p:nvSpPr>
        <p:spPr>
          <a:xfrm>
            <a:off x="7913074" y="6771546"/>
            <a:ext cx="1587134" cy="507831"/>
          </a:xfrm>
          <a:prstGeom prst="rect">
            <a:avLst/>
          </a:prstGeom>
          <a:noFill/>
        </p:spPr>
        <p:txBody>
          <a:bodyPr wrap="square" rtlCol="0">
            <a:spAutoFit/>
          </a:bodyPr>
          <a:lstStyle/>
          <a:p>
            <a:r>
              <a:rPr lang="en-US" sz="900" b="1" dirty="0">
                <a:latin typeface="+mn-lt"/>
              </a:rPr>
              <a:t>CIC Research, Inc.</a:t>
            </a:r>
          </a:p>
          <a:p>
            <a:r>
              <a:rPr lang="en-US" sz="900" b="1" dirty="0">
                <a:latin typeface="+mn-lt"/>
              </a:rPr>
              <a:t>8361 Vickers Street</a:t>
            </a:r>
          </a:p>
          <a:p>
            <a:r>
              <a:rPr lang="en-US" sz="900" b="1" dirty="0">
                <a:latin typeface="+mn-lt"/>
              </a:rPr>
              <a:t>San Diego, CA   92111-211</a:t>
            </a:r>
            <a:r>
              <a:rPr lang="en-US" sz="800" b="1" dirty="0">
                <a:latin typeface="+mn-lt"/>
              </a:rPr>
              <a:t>2</a:t>
            </a:r>
            <a:endParaRPr lang="en-US" sz="800" dirty="0">
              <a:latin typeface="+mn-lt"/>
            </a:endParaRPr>
          </a:p>
        </p:txBody>
      </p:sp>
    </p:spTree>
    <p:extLst>
      <p:ext uri="{BB962C8B-B14F-4D97-AF65-F5344CB8AC3E}">
        <p14:creationId xmlns:p14="http://schemas.microsoft.com/office/powerpoint/2010/main" val="3867085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899B9-0324-49FF-848B-F8BDA1058AD0}"/>
              </a:ext>
            </a:extLst>
          </p:cNvPr>
          <p:cNvSpPr>
            <a:spLocks noGrp="1"/>
          </p:cNvSpPr>
          <p:nvPr>
            <p:ph type="title"/>
          </p:nvPr>
        </p:nvSpPr>
        <p:spPr>
          <a:xfrm>
            <a:off x="660400" y="326183"/>
            <a:ext cx="8280400" cy="803254"/>
          </a:xfrm>
        </p:spPr>
        <p:txBody>
          <a:bodyPr>
            <a:noAutofit/>
          </a:bodyPr>
          <a:lstStyle/>
          <a:p>
            <a:pPr algn="ctr" rtl="0">
              <a:defRPr sz="1320" b="1" i="0" u="none" strike="noStrike" kern="1200" spc="0" baseline="0">
                <a:solidFill>
                  <a:prstClr val="black">
                    <a:lumMod val="65000"/>
                    <a:lumOff val="35000"/>
                  </a:prstClr>
                </a:solidFill>
                <a:latin typeface="+mn-lt"/>
                <a:ea typeface="+mn-ea"/>
                <a:cs typeface="+mn-cs"/>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2019 Overseas Passengers to/from the U.S.</a:t>
            </a:r>
            <a:b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b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Airport Ratings: All U.S. Airports for Overseas Visitors </a:t>
            </a:r>
            <a:b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b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compared to U.S. Residents </a:t>
            </a:r>
            <a:endParaRPr lang="en-US" sz="2400" dirty="0">
              <a:latin typeface="Calibri Light" panose="020F0302020204030204" pitchFamily="34" charset="0"/>
              <a:cs typeface="Calibri Light" panose="020F0302020204030204" pitchFamily="34" charset="0"/>
            </a:endParaRPr>
          </a:p>
        </p:txBody>
      </p:sp>
      <p:graphicFrame>
        <p:nvGraphicFramePr>
          <p:cNvPr id="4" name="Chart 3">
            <a:extLst>
              <a:ext uri="{FF2B5EF4-FFF2-40B4-BE49-F238E27FC236}">
                <a16:creationId xmlns:a16="http://schemas.microsoft.com/office/drawing/2014/main" id="{74CADE91-7BFA-4932-83CA-558E90E88FB5}"/>
              </a:ext>
            </a:extLst>
          </p:cNvPr>
          <p:cNvGraphicFramePr>
            <a:graphicFrameLocks/>
          </p:cNvGraphicFramePr>
          <p:nvPr>
            <p:extLst>
              <p:ext uri="{D42A27DB-BD31-4B8C-83A1-F6EECF244321}">
                <p14:modId xmlns:p14="http://schemas.microsoft.com/office/powerpoint/2010/main" val="3073274932"/>
              </p:ext>
            </p:extLst>
          </p:nvPr>
        </p:nvGraphicFramePr>
        <p:xfrm>
          <a:off x="300038" y="1191740"/>
          <a:ext cx="8539162" cy="42005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8A7E424-8C24-43A5-A835-539D7A346923}"/>
              </a:ext>
            </a:extLst>
          </p:cNvPr>
          <p:cNvSpPr txBox="1"/>
          <p:nvPr/>
        </p:nvSpPr>
        <p:spPr>
          <a:xfrm>
            <a:off x="660400" y="5634155"/>
            <a:ext cx="8372475" cy="1184940"/>
          </a:xfrm>
          <a:prstGeom prst="rect">
            <a:avLst/>
          </a:prstGeom>
          <a:noFill/>
        </p:spPr>
        <p:txBody>
          <a:bodyPr wrap="square" rtlCol="0">
            <a:spAutoFit/>
          </a:bodyPr>
          <a:lstStyle/>
          <a:p>
            <a:pPr marL="171450" indent="-171450">
              <a:buFont typeface="Wingdings" panose="05000000000000000000" pitchFamily="2" charset="2"/>
              <a:buChar char="Ø"/>
            </a:pPr>
            <a:r>
              <a:rPr lang="en-US" sz="1200" dirty="0">
                <a:latin typeface="+mn-lt"/>
              </a:rPr>
              <a:t>Airport evaluation ratings given by overseas passengers to/from the U.S. for all U.S. airports comparing U.S. residents to Overseas Visitors</a:t>
            </a:r>
          </a:p>
          <a:p>
            <a:pPr marL="171450" indent="-171450">
              <a:buFont typeface="Wingdings" panose="05000000000000000000" pitchFamily="2" charset="2"/>
              <a:buChar char="Ø"/>
            </a:pPr>
            <a:r>
              <a:rPr lang="en-US" sz="1200" dirty="0">
                <a:latin typeface="+mn-lt"/>
              </a:rPr>
              <a:t>U.S. Residents provided higher ratings for the overall airport evaluation, </a:t>
            </a:r>
            <a:r>
              <a:rPr lang="en-US" sz="1200" i="1" dirty="0">
                <a:latin typeface="+mn-lt"/>
              </a:rPr>
              <a:t>airport cleanliness, airport terminal signage, business center/wireless available, ground transportation</a:t>
            </a:r>
            <a:r>
              <a:rPr lang="en-US" sz="1200" dirty="0">
                <a:latin typeface="+mn-lt"/>
              </a:rPr>
              <a:t>, retail goods/services/duty free, security measures as well as </a:t>
            </a:r>
            <a:r>
              <a:rPr lang="en-US" sz="1200" i="1" dirty="0">
                <a:latin typeface="+mn-lt"/>
              </a:rPr>
              <a:t>terminal seating availability</a:t>
            </a:r>
            <a:r>
              <a:rPr lang="en-US" sz="1200" dirty="0">
                <a:latin typeface="+mn-lt"/>
              </a:rPr>
              <a:t>, compared to overseas visitors</a:t>
            </a:r>
          </a:p>
          <a:p>
            <a:pPr marL="171450" indent="-171450">
              <a:buFont typeface="Wingdings" panose="05000000000000000000" pitchFamily="2" charset="2"/>
              <a:buChar char="Ø"/>
            </a:pPr>
            <a:endParaRPr lang="en-US" dirty="0"/>
          </a:p>
        </p:txBody>
      </p:sp>
      <p:sp>
        <p:nvSpPr>
          <p:cNvPr id="5" name="TextBox 4">
            <a:extLst>
              <a:ext uri="{FF2B5EF4-FFF2-40B4-BE49-F238E27FC236}">
                <a16:creationId xmlns:a16="http://schemas.microsoft.com/office/drawing/2014/main" id="{2908E2BE-799A-46EE-AA7C-546694255F45}"/>
              </a:ext>
            </a:extLst>
          </p:cNvPr>
          <p:cNvSpPr txBox="1"/>
          <p:nvPr/>
        </p:nvSpPr>
        <p:spPr>
          <a:xfrm>
            <a:off x="933450" y="5342105"/>
            <a:ext cx="3105150" cy="253916"/>
          </a:xfrm>
          <a:prstGeom prst="rect">
            <a:avLst/>
          </a:prstGeom>
          <a:noFill/>
        </p:spPr>
        <p:txBody>
          <a:bodyPr wrap="square" rtlCol="0">
            <a:spAutoFit/>
          </a:bodyPr>
          <a:lstStyle/>
          <a:p>
            <a:r>
              <a:rPr lang="en-US" sz="1050" dirty="0">
                <a:latin typeface="+mn-lt"/>
              </a:rPr>
              <a:t>Source: NTTO Survey of International Air Travelers</a:t>
            </a:r>
          </a:p>
        </p:txBody>
      </p:sp>
      <p:pic>
        <p:nvPicPr>
          <p:cNvPr id="6" name="Picture 5">
            <a:extLst>
              <a:ext uri="{FF2B5EF4-FFF2-40B4-BE49-F238E27FC236}">
                <a16:creationId xmlns:a16="http://schemas.microsoft.com/office/drawing/2014/main" id="{6A2F0C29-868A-40E8-BC00-16D5B63E0A3A}"/>
              </a:ext>
            </a:extLst>
          </p:cNvPr>
          <p:cNvPicPr>
            <a:picLocks noChangeAspect="1"/>
          </p:cNvPicPr>
          <p:nvPr/>
        </p:nvPicPr>
        <p:blipFill>
          <a:blip r:embed="rId4"/>
          <a:stretch>
            <a:fillRect/>
          </a:stretch>
        </p:blipFill>
        <p:spPr>
          <a:xfrm>
            <a:off x="128709" y="6615339"/>
            <a:ext cx="1609483" cy="621846"/>
          </a:xfrm>
          <a:prstGeom prst="rect">
            <a:avLst/>
          </a:prstGeom>
        </p:spPr>
      </p:pic>
      <p:pic>
        <p:nvPicPr>
          <p:cNvPr id="7" name="Picture 6">
            <a:extLst>
              <a:ext uri="{FF2B5EF4-FFF2-40B4-BE49-F238E27FC236}">
                <a16:creationId xmlns:a16="http://schemas.microsoft.com/office/drawing/2014/main" id="{FDEA95AA-9BFE-425F-97DC-2D0FD76CEA6A}"/>
              </a:ext>
            </a:extLst>
          </p:cNvPr>
          <p:cNvPicPr>
            <a:picLocks noChangeAspect="1"/>
          </p:cNvPicPr>
          <p:nvPr/>
        </p:nvPicPr>
        <p:blipFill>
          <a:blip r:embed="rId5"/>
          <a:stretch>
            <a:fillRect/>
          </a:stretch>
        </p:blipFill>
        <p:spPr>
          <a:xfrm>
            <a:off x="7297384" y="6681161"/>
            <a:ext cx="823031" cy="634039"/>
          </a:xfrm>
          <a:prstGeom prst="rect">
            <a:avLst/>
          </a:prstGeom>
        </p:spPr>
      </p:pic>
      <p:sp>
        <p:nvSpPr>
          <p:cNvPr id="8" name="TextBox 7">
            <a:extLst>
              <a:ext uri="{FF2B5EF4-FFF2-40B4-BE49-F238E27FC236}">
                <a16:creationId xmlns:a16="http://schemas.microsoft.com/office/drawing/2014/main" id="{9E98966C-5F17-4AB4-B483-015BBD02DBC5}"/>
              </a:ext>
            </a:extLst>
          </p:cNvPr>
          <p:cNvSpPr txBox="1"/>
          <p:nvPr/>
        </p:nvSpPr>
        <p:spPr>
          <a:xfrm>
            <a:off x="7906223" y="6775520"/>
            <a:ext cx="1609483" cy="507831"/>
          </a:xfrm>
          <a:prstGeom prst="rect">
            <a:avLst/>
          </a:prstGeom>
          <a:noFill/>
        </p:spPr>
        <p:txBody>
          <a:bodyPr wrap="square">
            <a:spAutoFit/>
          </a:bodyPr>
          <a:lstStyle/>
          <a:p>
            <a:r>
              <a:rPr lang="en-US" sz="900" b="1" dirty="0">
                <a:latin typeface="+mn-lt"/>
              </a:rPr>
              <a:t>CIC Research, Inc.</a:t>
            </a:r>
          </a:p>
          <a:p>
            <a:r>
              <a:rPr lang="en-US" sz="900" b="1" dirty="0">
                <a:latin typeface="+mn-lt"/>
              </a:rPr>
              <a:t>8361 Vickers Street</a:t>
            </a:r>
          </a:p>
          <a:p>
            <a:r>
              <a:rPr lang="en-US" sz="900" b="1" dirty="0">
                <a:latin typeface="+mn-lt"/>
              </a:rPr>
              <a:t>San Diego, CA   92111-2112</a:t>
            </a:r>
          </a:p>
        </p:txBody>
      </p:sp>
      <p:sp>
        <p:nvSpPr>
          <p:cNvPr id="10" name="TextBox 9">
            <a:extLst>
              <a:ext uri="{FF2B5EF4-FFF2-40B4-BE49-F238E27FC236}">
                <a16:creationId xmlns:a16="http://schemas.microsoft.com/office/drawing/2014/main" id="{69E8488D-29D8-43BF-8A48-182F49F60594}"/>
              </a:ext>
            </a:extLst>
          </p:cNvPr>
          <p:cNvSpPr txBox="1"/>
          <p:nvPr/>
        </p:nvSpPr>
        <p:spPr>
          <a:xfrm>
            <a:off x="828435" y="7042021"/>
            <a:ext cx="1819513" cy="230832"/>
          </a:xfrm>
          <a:prstGeom prst="rect">
            <a:avLst/>
          </a:prstGeom>
          <a:noFill/>
        </p:spPr>
        <p:txBody>
          <a:bodyPr wrap="square">
            <a:spAutoFit/>
          </a:bodyPr>
          <a:lstStyle/>
          <a:p>
            <a:r>
              <a:rPr lang="en-US" sz="900" dirty="0">
                <a:latin typeface="+mn-lt"/>
              </a:rPr>
              <a:t>National Travel &amp; Tourism Office</a:t>
            </a:r>
          </a:p>
        </p:txBody>
      </p:sp>
    </p:spTree>
    <p:extLst>
      <p:ext uri="{BB962C8B-B14F-4D97-AF65-F5344CB8AC3E}">
        <p14:creationId xmlns:p14="http://schemas.microsoft.com/office/powerpoint/2010/main" val="2246941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CF021-E925-4E8D-BC02-1978A3E2CA93}"/>
              </a:ext>
            </a:extLst>
          </p:cNvPr>
          <p:cNvSpPr>
            <a:spLocks noGrp="1"/>
          </p:cNvSpPr>
          <p:nvPr>
            <p:ph type="title"/>
          </p:nvPr>
        </p:nvSpPr>
        <p:spPr>
          <a:xfrm>
            <a:off x="641349" y="254503"/>
            <a:ext cx="8280400" cy="1011191"/>
          </a:xfrm>
        </p:spPr>
        <p:txBody>
          <a:bodyPr>
            <a:noAutofit/>
          </a:bodyPr>
          <a:lstStyle/>
          <a:p>
            <a:pPr algn="ctr"/>
            <a:r>
              <a:rPr lang="en-US" sz="2400" dirty="0"/>
              <a:t>2019 </a:t>
            </a:r>
            <a:r>
              <a:rPr lang="en-US" sz="2400" dirty="0">
                <a:cs typeface="Calibri" panose="020F0502020204030204" pitchFamily="34" charset="0"/>
              </a:rPr>
              <a:t>Port of Entry </a:t>
            </a:r>
            <a:r>
              <a:rPr lang="en-US" sz="2400" dirty="0"/>
              <a:t>to U.S. Overseas Visitors </a:t>
            </a:r>
            <a:r>
              <a:rPr lang="en-US" sz="2400" dirty="0">
                <a:cs typeface="Calibri" panose="020F0502020204030204" pitchFamily="34" charset="0"/>
              </a:rPr>
              <a:t>Rating Experience</a:t>
            </a:r>
            <a:r>
              <a:rPr lang="en-US" sz="2400" dirty="0"/>
              <a:t>: All U.S. Airports Overseas Visitors Leisure/VFR Compared to Business/Convention</a:t>
            </a:r>
          </a:p>
        </p:txBody>
      </p:sp>
      <p:graphicFrame>
        <p:nvGraphicFramePr>
          <p:cNvPr id="3" name="Chart 2">
            <a:extLst>
              <a:ext uri="{FF2B5EF4-FFF2-40B4-BE49-F238E27FC236}">
                <a16:creationId xmlns:a16="http://schemas.microsoft.com/office/drawing/2014/main" id="{8B24EE13-FF8B-46BE-8128-C1CFF5B8BD66}"/>
              </a:ext>
            </a:extLst>
          </p:cNvPr>
          <p:cNvGraphicFramePr>
            <a:graphicFrameLocks/>
          </p:cNvGraphicFramePr>
          <p:nvPr>
            <p:extLst>
              <p:ext uri="{D42A27DB-BD31-4B8C-83A1-F6EECF244321}">
                <p14:modId xmlns:p14="http://schemas.microsoft.com/office/powerpoint/2010/main" val="749681567"/>
              </p:ext>
            </p:extLst>
          </p:nvPr>
        </p:nvGraphicFramePr>
        <p:xfrm>
          <a:off x="471488" y="1295400"/>
          <a:ext cx="8280399" cy="396593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87ED470-4517-49D9-BF48-FFF0D6665644}"/>
              </a:ext>
            </a:extLst>
          </p:cNvPr>
          <p:cNvSpPr txBox="1"/>
          <p:nvPr/>
        </p:nvSpPr>
        <p:spPr>
          <a:xfrm>
            <a:off x="811212" y="5568404"/>
            <a:ext cx="7940675" cy="830997"/>
          </a:xfrm>
          <a:prstGeom prst="rect">
            <a:avLst/>
          </a:prstGeom>
          <a:noFill/>
        </p:spPr>
        <p:txBody>
          <a:bodyPr wrap="square" rtlCol="0">
            <a:spAutoFit/>
          </a:bodyPr>
          <a:lstStyle/>
          <a:p>
            <a:pPr marL="171450" indent="-171450">
              <a:buFont typeface="Wingdings" panose="05000000000000000000" pitchFamily="2" charset="2"/>
              <a:buChar char="Ø"/>
            </a:pPr>
            <a:r>
              <a:rPr lang="en-US" sz="1200" dirty="0">
                <a:latin typeface="+mn-lt"/>
              </a:rPr>
              <a:t>Overall U.S. port of entry experience by leisure/VFR visitors versus business/convention visitors to the U.S., shows leisure/VFR visitors rated the overall U.S. entry experience slightly higher than business/convention visitors</a:t>
            </a:r>
          </a:p>
          <a:p>
            <a:pPr marL="171450" indent="-171450">
              <a:buFont typeface="Wingdings" panose="05000000000000000000" pitchFamily="2" charset="2"/>
              <a:buChar char="Ø"/>
            </a:pPr>
            <a:r>
              <a:rPr lang="en-US" sz="1200" dirty="0">
                <a:latin typeface="+mn-lt"/>
              </a:rPr>
              <a:t>Port of entry experience by leisure/VFR visitors was rated slightly higher for overall experience, </a:t>
            </a:r>
            <a:r>
              <a:rPr lang="en-US" sz="1200" i="1" dirty="0">
                <a:latin typeface="+mn-lt"/>
              </a:rPr>
              <a:t>efficiency, friendliness </a:t>
            </a:r>
            <a:r>
              <a:rPr lang="en-US" sz="1200" dirty="0">
                <a:latin typeface="+mn-lt"/>
              </a:rPr>
              <a:t>and </a:t>
            </a:r>
            <a:r>
              <a:rPr lang="en-US" sz="1200" i="1" dirty="0">
                <a:latin typeface="+mn-lt"/>
              </a:rPr>
              <a:t>welcoming</a:t>
            </a:r>
            <a:r>
              <a:rPr lang="en-US" sz="1200" dirty="0">
                <a:latin typeface="+mn-lt"/>
              </a:rPr>
              <a:t> compared with business/convention visitors</a:t>
            </a:r>
          </a:p>
        </p:txBody>
      </p:sp>
      <p:sp>
        <p:nvSpPr>
          <p:cNvPr id="6" name="TextBox 5">
            <a:extLst>
              <a:ext uri="{FF2B5EF4-FFF2-40B4-BE49-F238E27FC236}">
                <a16:creationId xmlns:a16="http://schemas.microsoft.com/office/drawing/2014/main" id="{EDC50C20-8224-4804-AFD2-87F2BF89E092}"/>
              </a:ext>
            </a:extLst>
          </p:cNvPr>
          <p:cNvSpPr txBox="1"/>
          <p:nvPr/>
        </p:nvSpPr>
        <p:spPr>
          <a:xfrm>
            <a:off x="1374775" y="5171574"/>
            <a:ext cx="3236912" cy="253916"/>
          </a:xfrm>
          <a:prstGeom prst="rect">
            <a:avLst/>
          </a:prstGeom>
          <a:noFill/>
        </p:spPr>
        <p:txBody>
          <a:bodyPr wrap="square">
            <a:spAutoFit/>
          </a:bodyPr>
          <a:lstStyle/>
          <a:p>
            <a:r>
              <a:rPr lang="en-US" sz="1050" dirty="0">
                <a:latin typeface="+mn-lt"/>
              </a:rPr>
              <a:t>Source: NTTO Survey of International Air Travelers</a:t>
            </a:r>
          </a:p>
        </p:txBody>
      </p:sp>
      <p:pic>
        <p:nvPicPr>
          <p:cNvPr id="7" name="Picture 6">
            <a:extLst>
              <a:ext uri="{FF2B5EF4-FFF2-40B4-BE49-F238E27FC236}">
                <a16:creationId xmlns:a16="http://schemas.microsoft.com/office/drawing/2014/main" id="{C7CCBAA1-728E-4A39-A4FD-D333E21B42A0}"/>
              </a:ext>
            </a:extLst>
          </p:cNvPr>
          <p:cNvPicPr>
            <a:picLocks noChangeAspect="1"/>
          </p:cNvPicPr>
          <p:nvPr/>
        </p:nvPicPr>
        <p:blipFill>
          <a:blip r:embed="rId4"/>
          <a:stretch>
            <a:fillRect/>
          </a:stretch>
        </p:blipFill>
        <p:spPr>
          <a:xfrm>
            <a:off x="271583" y="6547077"/>
            <a:ext cx="1609483" cy="621846"/>
          </a:xfrm>
          <a:prstGeom prst="rect">
            <a:avLst/>
          </a:prstGeom>
        </p:spPr>
      </p:pic>
      <p:sp>
        <p:nvSpPr>
          <p:cNvPr id="10" name="TextBox 9">
            <a:extLst>
              <a:ext uri="{FF2B5EF4-FFF2-40B4-BE49-F238E27FC236}">
                <a16:creationId xmlns:a16="http://schemas.microsoft.com/office/drawing/2014/main" id="{32C02C34-C2A8-453C-A700-A968B53480B8}"/>
              </a:ext>
            </a:extLst>
          </p:cNvPr>
          <p:cNvSpPr txBox="1"/>
          <p:nvPr/>
        </p:nvSpPr>
        <p:spPr>
          <a:xfrm>
            <a:off x="898525" y="6983185"/>
            <a:ext cx="1712913" cy="230832"/>
          </a:xfrm>
          <a:prstGeom prst="rect">
            <a:avLst/>
          </a:prstGeom>
          <a:noFill/>
        </p:spPr>
        <p:txBody>
          <a:bodyPr wrap="square">
            <a:spAutoFit/>
          </a:bodyPr>
          <a:lstStyle/>
          <a:p>
            <a:r>
              <a:rPr lang="en-US" sz="900" dirty="0">
                <a:latin typeface="+mn-lt"/>
              </a:rPr>
              <a:t>National Travel &amp; Tourism Office</a:t>
            </a:r>
          </a:p>
        </p:txBody>
      </p:sp>
      <p:pic>
        <p:nvPicPr>
          <p:cNvPr id="8" name="Picture 7">
            <a:extLst>
              <a:ext uri="{FF2B5EF4-FFF2-40B4-BE49-F238E27FC236}">
                <a16:creationId xmlns:a16="http://schemas.microsoft.com/office/drawing/2014/main" id="{2D7B47DF-7224-4E90-82E0-0F8800FCCF16}"/>
              </a:ext>
            </a:extLst>
          </p:cNvPr>
          <p:cNvPicPr>
            <a:picLocks noChangeAspect="1"/>
          </p:cNvPicPr>
          <p:nvPr/>
        </p:nvPicPr>
        <p:blipFill>
          <a:blip r:embed="rId5"/>
          <a:stretch>
            <a:fillRect/>
          </a:stretch>
        </p:blipFill>
        <p:spPr>
          <a:xfrm>
            <a:off x="7170384" y="6666165"/>
            <a:ext cx="823031" cy="634039"/>
          </a:xfrm>
          <a:prstGeom prst="rect">
            <a:avLst/>
          </a:prstGeom>
        </p:spPr>
      </p:pic>
      <p:sp>
        <p:nvSpPr>
          <p:cNvPr id="9" name="TextBox 8">
            <a:extLst>
              <a:ext uri="{FF2B5EF4-FFF2-40B4-BE49-F238E27FC236}">
                <a16:creationId xmlns:a16="http://schemas.microsoft.com/office/drawing/2014/main" id="{AC69380F-F60F-4B27-9F43-4776E8C15C56}"/>
              </a:ext>
            </a:extLst>
          </p:cNvPr>
          <p:cNvSpPr txBox="1"/>
          <p:nvPr/>
        </p:nvSpPr>
        <p:spPr>
          <a:xfrm>
            <a:off x="7796092" y="6783458"/>
            <a:ext cx="1533525" cy="507831"/>
          </a:xfrm>
          <a:prstGeom prst="rect">
            <a:avLst/>
          </a:prstGeom>
          <a:noFill/>
        </p:spPr>
        <p:txBody>
          <a:bodyPr wrap="square">
            <a:spAutoFit/>
          </a:bodyPr>
          <a:lstStyle/>
          <a:p>
            <a:r>
              <a:rPr lang="en-US" sz="900" b="1" dirty="0">
                <a:latin typeface="+mn-lt"/>
              </a:rPr>
              <a:t>CIC Research, Inc.</a:t>
            </a:r>
          </a:p>
          <a:p>
            <a:r>
              <a:rPr lang="en-US" sz="900" b="1" dirty="0">
                <a:latin typeface="+mn-lt"/>
              </a:rPr>
              <a:t>8361 Vickers Street</a:t>
            </a:r>
          </a:p>
          <a:p>
            <a:r>
              <a:rPr lang="en-US" sz="900" b="1" dirty="0">
                <a:latin typeface="+mn-lt"/>
              </a:rPr>
              <a:t>San Diego, CA   92111-2112</a:t>
            </a:r>
          </a:p>
        </p:txBody>
      </p:sp>
    </p:spTree>
    <p:extLst>
      <p:ext uri="{BB962C8B-B14F-4D97-AF65-F5344CB8AC3E}">
        <p14:creationId xmlns:p14="http://schemas.microsoft.com/office/powerpoint/2010/main" val="3170995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F50D6-0FD1-4951-83F5-0B997CE1F9CB}"/>
              </a:ext>
            </a:extLst>
          </p:cNvPr>
          <p:cNvSpPr>
            <a:spLocks noGrp="1"/>
          </p:cNvSpPr>
          <p:nvPr>
            <p:ph type="title"/>
          </p:nvPr>
        </p:nvSpPr>
        <p:spPr>
          <a:xfrm>
            <a:off x="541215" y="270701"/>
            <a:ext cx="8518769" cy="1068222"/>
          </a:xfrm>
        </p:spPr>
        <p:txBody>
          <a:bodyPr>
            <a:noAutofit/>
          </a:bodyPr>
          <a:lstStyle/>
          <a:p>
            <a:pPr algn="ctr"/>
            <a:r>
              <a:rPr kumimoji="0" lang="en-US" sz="2400" i="0" u="none" strike="noStrike" kern="1200" cap="none" spc="0" normalizeH="0" baseline="0" noProof="0" dirty="0">
                <a:ln>
                  <a:noFill/>
                </a:ln>
                <a:solidFill>
                  <a:prstClr val="black"/>
                </a:solidFill>
                <a:effectLst/>
                <a:uLnTx/>
                <a:uFillTx/>
                <a:ea typeface="+mj-ea"/>
                <a:cs typeface="+mj-cs"/>
              </a:rPr>
              <a:t>2019 Overseas Visitors to the U.S.</a:t>
            </a:r>
            <a:br>
              <a:rPr kumimoji="0" lang="en-US" sz="2400" i="0" u="none" strike="noStrike" kern="1200" cap="none" spc="0" normalizeH="0" baseline="0" noProof="0" dirty="0">
                <a:ln>
                  <a:noFill/>
                </a:ln>
                <a:solidFill>
                  <a:prstClr val="black"/>
                </a:solidFill>
                <a:effectLst/>
                <a:uLnTx/>
                <a:uFillTx/>
                <a:ea typeface="+mj-ea"/>
                <a:cs typeface="+mj-cs"/>
              </a:rPr>
            </a:br>
            <a:r>
              <a:rPr kumimoji="0" lang="en-US" sz="2400" i="0" u="none" strike="noStrike" kern="1200" cap="none" spc="0" normalizeH="0" baseline="0" noProof="0" dirty="0">
                <a:ln>
                  <a:noFill/>
                </a:ln>
                <a:solidFill>
                  <a:prstClr val="black"/>
                </a:solidFill>
                <a:effectLst/>
                <a:uLnTx/>
                <a:uFillTx/>
                <a:ea typeface="+mj-ea"/>
                <a:cs typeface="+mj-cs"/>
              </a:rPr>
              <a:t>Time Required for Passport Control, Baggage Collection, Customs: </a:t>
            </a:r>
            <a:br>
              <a:rPr kumimoji="0" lang="en-US" sz="2400" i="0" u="none" strike="noStrike" kern="1200" cap="none" spc="0" normalizeH="0" baseline="0" noProof="0" dirty="0">
                <a:ln>
                  <a:noFill/>
                </a:ln>
                <a:solidFill>
                  <a:prstClr val="black"/>
                </a:solidFill>
                <a:effectLst/>
                <a:uLnTx/>
                <a:uFillTx/>
                <a:ea typeface="+mj-ea"/>
                <a:cs typeface="+mj-cs"/>
              </a:rPr>
            </a:br>
            <a:r>
              <a:rPr kumimoji="0" lang="en-US" sz="2400" i="0" u="none" strike="noStrike" kern="1200" cap="none" spc="0" normalizeH="0" baseline="0" noProof="0" dirty="0">
                <a:ln>
                  <a:noFill/>
                </a:ln>
                <a:solidFill>
                  <a:prstClr val="black"/>
                </a:solidFill>
                <a:effectLst/>
                <a:uLnTx/>
                <a:uFillTx/>
                <a:ea typeface="+mj-ea"/>
                <a:cs typeface="+mj-cs"/>
              </a:rPr>
              <a:t>for All U.S. International Airports by Leisure/VFR vs. Bus/Conv. </a:t>
            </a:r>
            <a:endParaRPr lang="en-US" sz="2400" dirty="0"/>
          </a:p>
        </p:txBody>
      </p:sp>
      <p:graphicFrame>
        <p:nvGraphicFramePr>
          <p:cNvPr id="3" name="Chart 2">
            <a:extLst>
              <a:ext uri="{FF2B5EF4-FFF2-40B4-BE49-F238E27FC236}">
                <a16:creationId xmlns:a16="http://schemas.microsoft.com/office/drawing/2014/main" id="{3D4B38E2-609B-4315-8485-9F4B1CB78A28}"/>
              </a:ext>
            </a:extLst>
          </p:cNvPr>
          <p:cNvGraphicFramePr>
            <a:graphicFrameLocks/>
          </p:cNvGraphicFramePr>
          <p:nvPr>
            <p:extLst>
              <p:ext uri="{D42A27DB-BD31-4B8C-83A1-F6EECF244321}">
                <p14:modId xmlns:p14="http://schemas.microsoft.com/office/powerpoint/2010/main" val="1636033887"/>
              </p:ext>
            </p:extLst>
          </p:nvPr>
        </p:nvGraphicFramePr>
        <p:xfrm>
          <a:off x="495179" y="1470454"/>
          <a:ext cx="8021256" cy="401594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42F4177-7C2E-4EB7-A7ED-DBD38A60056B}"/>
              </a:ext>
            </a:extLst>
          </p:cNvPr>
          <p:cNvSpPr txBox="1"/>
          <p:nvPr/>
        </p:nvSpPr>
        <p:spPr>
          <a:xfrm>
            <a:off x="835625" y="5640172"/>
            <a:ext cx="7797800" cy="954107"/>
          </a:xfrm>
          <a:prstGeom prst="rect">
            <a:avLst/>
          </a:prstGeom>
          <a:noFill/>
        </p:spPr>
        <p:txBody>
          <a:bodyPr wrap="square" rtlCol="0">
            <a:spAutoFit/>
          </a:bodyPr>
          <a:lstStyle/>
          <a:p>
            <a:pPr marL="171450" indent="-171450">
              <a:buFont typeface="Wingdings" panose="05000000000000000000" pitchFamily="2" charset="2"/>
              <a:buChar char="Ø"/>
            </a:pPr>
            <a:r>
              <a:rPr lang="en-US" sz="1400" dirty="0">
                <a:latin typeface="+mn-lt"/>
              </a:rPr>
              <a:t>Comparison of time required for </a:t>
            </a:r>
            <a:r>
              <a:rPr kumimoji="0" lang="en-US" sz="1400" b="0" i="1" u="none" strike="noStrike" kern="1200" cap="none" spc="0" normalizeH="0" baseline="0" noProof="0" dirty="0">
                <a:ln>
                  <a:noFill/>
                </a:ln>
                <a:solidFill>
                  <a:prstClr val="black"/>
                </a:solidFill>
                <a:effectLst/>
                <a:uLnTx/>
                <a:uFillTx/>
                <a:latin typeface="+mn-lt"/>
                <a:ea typeface="+mn-ea"/>
                <a:cs typeface="+mn-cs"/>
              </a:rPr>
              <a:t>passport control, baggage collection and clearing </a:t>
            </a:r>
            <a:r>
              <a:rPr lang="en-US" sz="1400" i="1" dirty="0">
                <a:latin typeface="+mn-lt"/>
              </a:rPr>
              <a:t>customs </a:t>
            </a:r>
            <a:r>
              <a:rPr lang="en-US" sz="1400" dirty="0">
                <a:latin typeface="+mn-lt"/>
              </a:rPr>
              <a:t>ratings given by leisure/VFR versus business/convention visitors</a:t>
            </a:r>
          </a:p>
          <a:p>
            <a:pPr marL="171450" indent="-171450">
              <a:buFont typeface="Wingdings" panose="05000000000000000000" pitchFamily="2" charset="2"/>
              <a:buChar char="Ø"/>
            </a:pPr>
            <a:r>
              <a:rPr lang="en-US" sz="1400" dirty="0">
                <a:latin typeface="+mn-lt"/>
              </a:rPr>
              <a:t>Leisure/VFR visitors required slightly more time than business/convention visitors for almost all of the services listed</a:t>
            </a:r>
          </a:p>
        </p:txBody>
      </p:sp>
      <p:sp>
        <p:nvSpPr>
          <p:cNvPr id="5" name="TextBox 4">
            <a:extLst>
              <a:ext uri="{FF2B5EF4-FFF2-40B4-BE49-F238E27FC236}">
                <a16:creationId xmlns:a16="http://schemas.microsoft.com/office/drawing/2014/main" id="{1E20419C-E96A-4D7C-A3E7-A42BE2B4F2AA}"/>
              </a:ext>
            </a:extLst>
          </p:cNvPr>
          <p:cNvSpPr txBox="1"/>
          <p:nvPr/>
        </p:nvSpPr>
        <p:spPr>
          <a:xfrm rot="16200000">
            <a:off x="3677" y="2613124"/>
            <a:ext cx="2314575" cy="307777"/>
          </a:xfrm>
          <a:prstGeom prst="rect">
            <a:avLst/>
          </a:prstGeom>
          <a:noFill/>
        </p:spPr>
        <p:txBody>
          <a:bodyPr wrap="square" rtlCol="0">
            <a:spAutoFit/>
          </a:bodyPr>
          <a:lstStyle/>
          <a:p>
            <a:r>
              <a:rPr lang="en-US" sz="1400" dirty="0">
                <a:latin typeface="+mn-lt"/>
              </a:rPr>
              <a:t>Time Required (Minutes)</a:t>
            </a:r>
          </a:p>
        </p:txBody>
      </p:sp>
      <p:sp>
        <p:nvSpPr>
          <p:cNvPr id="6" name="TextBox 5">
            <a:extLst>
              <a:ext uri="{FF2B5EF4-FFF2-40B4-BE49-F238E27FC236}">
                <a16:creationId xmlns:a16="http://schemas.microsoft.com/office/drawing/2014/main" id="{F119F38E-C0B8-4235-A877-E9DE4F8A364A}"/>
              </a:ext>
            </a:extLst>
          </p:cNvPr>
          <p:cNvSpPr txBox="1"/>
          <p:nvPr/>
        </p:nvSpPr>
        <p:spPr>
          <a:xfrm>
            <a:off x="1418332" y="5336850"/>
            <a:ext cx="4393600" cy="253916"/>
          </a:xfrm>
          <a:prstGeom prst="rect">
            <a:avLst/>
          </a:prstGeom>
          <a:noFill/>
        </p:spPr>
        <p:txBody>
          <a:bodyPr wrap="square" rtlCol="0">
            <a:spAutoFit/>
          </a:bodyPr>
          <a:lstStyle/>
          <a:p>
            <a:r>
              <a:rPr lang="en-US" sz="1050" dirty="0">
                <a:latin typeface="+mn-lt"/>
              </a:rPr>
              <a:t>Source: NTTO Survey of International Air Travelers</a:t>
            </a:r>
          </a:p>
        </p:txBody>
      </p:sp>
      <p:pic>
        <p:nvPicPr>
          <p:cNvPr id="7" name="Picture 6">
            <a:extLst>
              <a:ext uri="{FF2B5EF4-FFF2-40B4-BE49-F238E27FC236}">
                <a16:creationId xmlns:a16="http://schemas.microsoft.com/office/drawing/2014/main" id="{10C6423F-A361-426D-9D62-1A628AA12A6C}"/>
              </a:ext>
            </a:extLst>
          </p:cNvPr>
          <p:cNvPicPr>
            <a:picLocks noChangeAspect="1"/>
          </p:cNvPicPr>
          <p:nvPr/>
        </p:nvPicPr>
        <p:blipFill>
          <a:blip r:embed="rId4"/>
          <a:stretch>
            <a:fillRect/>
          </a:stretch>
        </p:blipFill>
        <p:spPr>
          <a:xfrm>
            <a:off x="281108" y="6552167"/>
            <a:ext cx="1609483" cy="621846"/>
          </a:xfrm>
          <a:prstGeom prst="rect">
            <a:avLst/>
          </a:prstGeom>
        </p:spPr>
      </p:pic>
      <p:pic>
        <p:nvPicPr>
          <p:cNvPr id="8" name="Picture 7">
            <a:extLst>
              <a:ext uri="{FF2B5EF4-FFF2-40B4-BE49-F238E27FC236}">
                <a16:creationId xmlns:a16="http://schemas.microsoft.com/office/drawing/2014/main" id="{1CEBEEFC-2EEF-48B1-88C1-8556D75F0CE1}"/>
              </a:ext>
            </a:extLst>
          </p:cNvPr>
          <p:cNvPicPr>
            <a:picLocks noChangeAspect="1"/>
          </p:cNvPicPr>
          <p:nvPr/>
        </p:nvPicPr>
        <p:blipFill>
          <a:blip r:embed="rId5"/>
          <a:stretch>
            <a:fillRect/>
          </a:stretch>
        </p:blipFill>
        <p:spPr>
          <a:xfrm>
            <a:off x="7170384" y="6637373"/>
            <a:ext cx="823031" cy="634039"/>
          </a:xfrm>
          <a:prstGeom prst="rect">
            <a:avLst/>
          </a:prstGeom>
        </p:spPr>
      </p:pic>
      <p:sp>
        <p:nvSpPr>
          <p:cNvPr id="9" name="TextBox 8">
            <a:extLst>
              <a:ext uri="{FF2B5EF4-FFF2-40B4-BE49-F238E27FC236}">
                <a16:creationId xmlns:a16="http://schemas.microsoft.com/office/drawing/2014/main" id="{B4899664-F7AC-4ACF-8F08-F1BAAD17847C}"/>
              </a:ext>
            </a:extLst>
          </p:cNvPr>
          <p:cNvSpPr txBox="1"/>
          <p:nvPr/>
        </p:nvSpPr>
        <p:spPr>
          <a:xfrm>
            <a:off x="7828996" y="6723561"/>
            <a:ext cx="1608858" cy="507831"/>
          </a:xfrm>
          <a:prstGeom prst="rect">
            <a:avLst/>
          </a:prstGeom>
          <a:noFill/>
        </p:spPr>
        <p:txBody>
          <a:bodyPr wrap="square">
            <a:spAutoFit/>
          </a:bodyPr>
          <a:lstStyle/>
          <a:p>
            <a:r>
              <a:rPr lang="en-US" sz="900" b="1" dirty="0">
                <a:latin typeface="+mn-lt"/>
              </a:rPr>
              <a:t>CIC Research, Inc.</a:t>
            </a:r>
          </a:p>
          <a:p>
            <a:r>
              <a:rPr lang="en-US" sz="900" b="1" dirty="0">
                <a:latin typeface="+mn-lt"/>
              </a:rPr>
              <a:t>8361 Vickers Street</a:t>
            </a:r>
          </a:p>
          <a:p>
            <a:r>
              <a:rPr lang="en-US" sz="900" b="1" dirty="0">
                <a:latin typeface="+mn-lt"/>
              </a:rPr>
              <a:t>San Diego, CA   92111-2112</a:t>
            </a:r>
          </a:p>
        </p:txBody>
      </p:sp>
      <p:sp>
        <p:nvSpPr>
          <p:cNvPr id="11" name="TextBox 10">
            <a:extLst>
              <a:ext uri="{FF2B5EF4-FFF2-40B4-BE49-F238E27FC236}">
                <a16:creationId xmlns:a16="http://schemas.microsoft.com/office/drawing/2014/main" id="{C9B46553-236A-4373-B04B-E2085F081042}"/>
              </a:ext>
            </a:extLst>
          </p:cNvPr>
          <p:cNvSpPr txBox="1"/>
          <p:nvPr/>
        </p:nvSpPr>
        <p:spPr>
          <a:xfrm>
            <a:off x="1007075" y="7007607"/>
            <a:ext cx="1756013" cy="230832"/>
          </a:xfrm>
          <a:prstGeom prst="rect">
            <a:avLst/>
          </a:prstGeom>
          <a:noFill/>
        </p:spPr>
        <p:txBody>
          <a:bodyPr wrap="square">
            <a:spAutoFit/>
          </a:bodyPr>
          <a:lstStyle/>
          <a:p>
            <a:r>
              <a:rPr lang="en-US" sz="900" dirty="0">
                <a:latin typeface="+mn-lt"/>
              </a:rPr>
              <a:t>National Travel &amp; Tourism Office</a:t>
            </a:r>
          </a:p>
        </p:txBody>
      </p:sp>
    </p:spTree>
    <p:extLst>
      <p:ext uri="{BB962C8B-B14F-4D97-AF65-F5344CB8AC3E}">
        <p14:creationId xmlns:p14="http://schemas.microsoft.com/office/powerpoint/2010/main" val="3673462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01854-DA9D-4484-8FB0-98F7F1F5F14E}"/>
              </a:ext>
            </a:extLst>
          </p:cNvPr>
          <p:cNvSpPr>
            <a:spLocks noGrp="1"/>
          </p:cNvSpPr>
          <p:nvPr>
            <p:ph type="title"/>
          </p:nvPr>
        </p:nvSpPr>
        <p:spPr>
          <a:xfrm>
            <a:off x="660400" y="256517"/>
            <a:ext cx="8280400" cy="1414462"/>
          </a:xfrm>
        </p:spPr>
        <p:txBody>
          <a:bodyPr>
            <a:normAutofit/>
          </a:bodyPr>
          <a:lstStyle/>
          <a:p>
            <a:pPr algn="ctr"/>
            <a:r>
              <a:rPr lang="en-US" sz="2400" dirty="0"/>
              <a:t>2019 Airport Ratings for All U.S. International Airports for Passport Control, Baggage, &amp; Customs Clearance by All Overseas Visitors Traveling to/from the USA</a:t>
            </a:r>
          </a:p>
        </p:txBody>
      </p:sp>
      <p:graphicFrame>
        <p:nvGraphicFramePr>
          <p:cNvPr id="6" name="Content Placeholder 5">
            <a:extLst>
              <a:ext uri="{FF2B5EF4-FFF2-40B4-BE49-F238E27FC236}">
                <a16:creationId xmlns:a16="http://schemas.microsoft.com/office/drawing/2014/main" id="{F726CB5A-1843-4068-A380-F17E16DBF7B2}"/>
              </a:ext>
            </a:extLst>
          </p:cNvPr>
          <p:cNvGraphicFramePr>
            <a:graphicFrameLocks noGrp="1"/>
          </p:cNvGraphicFramePr>
          <p:nvPr>
            <p:ph idx="1"/>
            <p:extLst>
              <p:ext uri="{D42A27DB-BD31-4B8C-83A1-F6EECF244321}">
                <p14:modId xmlns:p14="http://schemas.microsoft.com/office/powerpoint/2010/main" val="1794043974"/>
              </p:ext>
            </p:extLst>
          </p:nvPr>
        </p:nvGraphicFramePr>
        <p:xfrm>
          <a:off x="660400" y="1759762"/>
          <a:ext cx="8280400" cy="4640262"/>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1">
            <a:extLst>
              <a:ext uri="{FF2B5EF4-FFF2-40B4-BE49-F238E27FC236}">
                <a16:creationId xmlns:a16="http://schemas.microsoft.com/office/drawing/2014/main" id="{2A9F6891-A65A-4006-A0AA-0D990F57C3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6579357"/>
            <a:ext cx="1549713" cy="6325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DA6259A-E0A7-4CA9-908C-EB59EF4D3556}"/>
              </a:ext>
            </a:extLst>
          </p:cNvPr>
          <p:cNvSpPr txBox="1"/>
          <p:nvPr/>
        </p:nvSpPr>
        <p:spPr>
          <a:xfrm>
            <a:off x="717174" y="7064186"/>
            <a:ext cx="1787901" cy="230832"/>
          </a:xfrm>
          <a:prstGeom prst="rect">
            <a:avLst/>
          </a:prstGeom>
          <a:noFill/>
        </p:spPr>
        <p:txBody>
          <a:bodyPr wrap="square" rtlCol="0">
            <a:spAutoFit/>
          </a:bodyPr>
          <a:lstStyle/>
          <a:p>
            <a:r>
              <a:rPr lang="en-US" sz="900" dirty="0">
                <a:latin typeface="+mn-lt"/>
              </a:rPr>
              <a:t>National Travel &amp; Tourism Office</a:t>
            </a:r>
            <a:endParaRPr lang="en-US" dirty="0"/>
          </a:p>
        </p:txBody>
      </p:sp>
      <p:pic>
        <p:nvPicPr>
          <p:cNvPr id="7" name="Picture 6">
            <a:extLst>
              <a:ext uri="{FF2B5EF4-FFF2-40B4-BE49-F238E27FC236}">
                <a16:creationId xmlns:a16="http://schemas.microsoft.com/office/drawing/2014/main" id="{AA02B942-CDDA-4A03-B118-F4DC495D12AC}"/>
              </a:ext>
            </a:extLst>
          </p:cNvPr>
          <p:cNvPicPr>
            <a:picLocks noChangeAspect="1"/>
          </p:cNvPicPr>
          <p:nvPr/>
        </p:nvPicPr>
        <p:blipFill>
          <a:blip r:embed="rId5"/>
          <a:stretch>
            <a:fillRect/>
          </a:stretch>
        </p:blipFill>
        <p:spPr>
          <a:xfrm>
            <a:off x="7370974" y="6681161"/>
            <a:ext cx="823031" cy="634039"/>
          </a:xfrm>
          <a:prstGeom prst="rect">
            <a:avLst/>
          </a:prstGeom>
        </p:spPr>
      </p:pic>
      <p:sp>
        <p:nvSpPr>
          <p:cNvPr id="8" name="TextBox 7">
            <a:extLst>
              <a:ext uri="{FF2B5EF4-FFF2-40B4-BE49-F238E27FC236}">
                <a16:creationId xmlns:a16="http://schemas.microsoft.com/office/drawing/2014/main" id="{02E33339-C641-4CB2-980B-0FA451EBC73A}"/>
              </a:ext>
            </a:extLst>
          </p:cNvPr>
          <p:cNvSpPr txBox="1"/>
          <p:nvPr/>
        </p:nvSpPr>
        <p:spPr>
          <a:xfrm>
            <a:off x="8048062" y="6804448"/>
            <a:ext cx="1553138" cy="507831"/>
          </a:xfrm>
          <a:prstGeom prst="rect">
            <a:avLst/>
          </a:prstGeom>
          <a:noFill/>
        </p:spPr>
        <p:txBody>
          <a:bodyPr wrap="square">
            <a:spAutoFit/>
          </a:bodyPr>
          <a:lstStyle/>
          <a:p>
            <a:r>
              <a:rPr lang="en-US" sz="900" b="1" dirty="0">
                <a:latin typeface="+mn-lt"/>
              </a:rPr>
              <a:t>CIC Research, Inc.</a:t>
            </a:r>
          </a:p>
          <a:p>
            <a:r>
              <a:rPr lang="en-US" sz="900" b="1" dirty="0">
                <a:latin typeface="+mn-lt"/>
              </a:rPr>
              <a:t>8361 Vickers Street</a:t>
            </a:r>
          </a:p>
          <a:p>
            <a:r>
              <a:rPr lang="en-US" sz="900" b="1" dirty="0">
                <a:latin typeface="+mn-lt"/>
              </a:rPr>
              <a:t>San Diego, CA   92111-2112</a:t>
            </a:r>
          </a:p>
        </p:txBody>
      </p:sp>
      <p:sp>
        <p:nvSpPr>
          <p:cNvPr id="5" name="TextBox 4">
            <a:extLst>
              <a:ext uri="{FF2B5EF4-FFF2-40B4-BE49-F238E27FC236}">
                <a16:creationId xmlns:a16="http://schemas.microsoft.com/office/drawing/2014/main" id="{99690F18-50B1-4A86-8ED3-B11A8CC4A6DC}"/>
              </a:ext>
            </a:extLst>
          </p:cNvPr>
          <p:cNvSpPr txBox="1"/>
          <p:nvPr/>
        </p:nvSpPr>
        <p:spPr>
          <a:xfrm>
            <a:off x="1313327" y="6332540"/>
            <a:ext cx="3200400" cy="261610"/>
          </a:xfrm>
          <a:prstGeom prst="rect">
            <a:avLst/>
          </a:prstGeom>
          <a:noFill/>
        </p:spPr>
        <p:txBody>
          <a:bodyPr wrap="square" rtlCol="0">
            <a:spAutoFit/>
          </a:bodyPr>
          <a:lstStyle/>
          <a:p>
            <a:r>
              <a:rPr lang="en-US" sz="1050" dirty="0">
                <a:latin typeface="+mn-lt"/>
              </a:rPr>
              <a:t>Source: NTTO Survey of International Air Travelers</a:t>
            </a:r>
          </a:p>
        </p:txBody>
      </p:sp>
    </p:spTree>
    <p:extLst>
      <p:ext uri="{BB962C8B-B14F-4D97-AF65-F5344CB8AC3E}">
        <p14:creationId xmlns:p14="http://schemas.microsoft.com/office/powerpoint/2010/main" val="4162240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01854-DA9D-4484-8FB0-98F7F1F5F14E}"/>
              </a:ext>
            </a:extLst>
          </p:cNvPr>
          <p:cNvSpPr>
            <a:spLocks noGrp="1"/>
          </p:cNvSpPr>
          <p:nvPr>
            <p:ph type="title"/>
          </p:nvPr>
        </p:nvSpPr>
        <p:spPr>
          <a:xfrm>
            <a:off x="660400" y="226378"/>
            <a:ext cx="8280400" cy="1414462"/>
          </a:xfrm>
        </p:spPr>
        <p:txBody>
          <a:bodyPr>
            <a:normAutofit/>
          </a:bodyPr>
          <a:lstStyle/>
          <a:p>
            <a:pPr algn="ctr"/>
            <a:r>
              <a:rPr lang="en-US" sz="2400" dirty="0"/>
              <a:t>2019 Airport Ratings for All U.S. International Airports on Passport Control, Baggage, &amp; Customs Clearance by </a:t>
            </a:r>
            <a:br>
              <a:rPr lang="en-US" sz="2400" dirty="0"/>
            </a:br>
            <a:r>
              <a:rPr lang="en-US" sz="2400" dirty="0"/>
              <a:t>Overseas Business vs. Leisure Travelers</a:t>
            </a:r>
          </a:p>
        </p:txBody>
      </p:sp>
      <p:graphicFrame>
        <p:nvGraphicFramePr>
          <p:cNvPr id="6" name="Content Placeholder 5">
            <a:extLst>
              <a:ext uri="{FF2B5EF4-FFF2-40B4-BE49-F238E27FC236}">
                <a16:creationId xmlns:a16="http://schemas.microsoft.com/office/drawing/2014/main" id="{F726CB5A-1843-4068-A380-F17E16DBF7B2}"/>
              </a:ext>
            </a:extLst>
          </p:cNvPr>
          <p:cNvGraphicFramePr>
            <a:graphicFrameLocks noGrp="1"/>
          </p:cNvGraphicFramePr>
          <p:nvPr>
            <p:ph idx="1"/>
            <p:extLst>
              <p:ext uri="{D42A27DB-BD31-4B8C-83A1-F6EECF244321}">
                <p14:modId xmlns:p14="http://schemas.microsoft.com/office/powerpoint/2010/main" val="3522034278"/>
              </p:ext>
            </p:extLst>
          </p:nvPr>
        </p:nvGraphicFramePr>
        <p:xfrm>
          <a:off x="660400" y="1640840"/>
          <a:ext cx="8280400" cy="4640262"/>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1">
            <a:extLst>
              <a:ext uri="{FF2B5EF4-FFF2-40B4-BE49-F238E27FC236}">
                <a16:creationId xmlns:a16="http://schemas.microsoft.com/office/drawing/2014/main" id="{CAFAA243-3703-4150-9784-29939113F1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6579357"/>
            <a:ext cx="1549713" cy="6325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EC46AD4-05C8-41F0-BCDA-2D7FBAF1E744}"/>
              </a:ext>
            </a:extLst>
          </p:cNvPr>
          <p:cNvSpPr txBox="1"/>
          <p:nvPr/>
        </p:nvSpPr>
        <p:spPr>
          <a:xfrm>
            <a:off x="735103" y="7055221"/>
            <a:ext cx="1783976" cy="400110"/>
          </a:xfrm>
          <a:prstGeom prst="rect">
            <a:avLst/>
          </a:prstGeom>
          <a:noFill/>
        </p:spPr>
        <p:txBody>
          <a:bodyPr wrap="square" rtlCol="0">
            <a:spAutoFit/>
          </a:bodyPr>
          <a:lstStyle/>
          <a:p>
            <a:r>
              <a:rPr lang="en-US" sz="900" dirty="0">
                <a:latin typeface="+mn-lt"/>
              </a:rPr>
              <a:t>National Travel &amp; Tourism Office</a:t>
            </a:r>
          </a:p>
          <a:p>
            <a:endParaRPr lang="en-US" dirty="0"/>
          </a:p>
        </p:txBody>
      </p:sp>
      <p:pic>
        <p:nvPicPr>
          <p:cNvPr id="7" name="Picture 6">
            <a:extLst>
              <a:ext uri="{FF2B5EF4-FFF2-40B4-BE49-F238E27FC236}">
                <a16:creationId xmlns:a16="http://schemas.microsoft.com/office/drawing/2014/main" id="{CC1F6FF4-747E-4320-A2BC-B0778E7FA59F}"/>
              </a:ext>
            </a:extLst>
          </p:cNvPr>
          <p:cNvPicPr>
            <a:picLocks noChangeAspect="1"/>
          </p:cNvPicPr>
          <p:nvPr/>
        </p:nvPicPr>
        <p:blipFill>
          <a:blip r:embed="rId5"/>
          <a:stretch>
            <a:fillRect/>
          </a:stretch>
        </p:blipFill>
        <p:spPr>
          <a:xfrm>
            <a:off x="7421404" y="6637373"/>
            <a:ext cx="823031" cy="634039"/>
          </a:xfrm>
          <a:prstGeom prst="rect">
            <a:avLst/>
          </a:prstGeom>
        </p:spPr>
      </p:pic>
      <p:sp>
        <p:nvSpPr>
          <p:cNvPr id="8" name="TextBox 7">
            <a:extLst>
              <a:ext uri="{FF2B5EF4-FFF2-40B4-BE49-F238E27FC236}">
                <a16:creationId xmlns:a16="http://schemas.microsoft.com/office/drawing/2014/main" id="{A02428F0-5F36-4FF5-9414-10F2ECD31138}"/>
              </a:ext>
            </a:extLst>
          </p:cNvPr>
          <p:cNvSpPr txBox="1"/>
          <p:nvPr/>
        </p:nvSpPr>
        <p:spPr>
          <a:xfrm>
            <a:off x="7994286" y="6716472"/>
            <a:ext cx="1549713" cy="507831"/>
          </a:xfrm>
          <a:prstGeom prst="rect">
            <a:avLst/>
          </a:prstGeom>
          <a:noFill/>
        </p:spPr>
        <p:txBody>
          <a:bodyPr wrap="square">
            <a:spAutoFit/>
          </a:bodyPr>
          <a:lstStyle/>
          <a:p>
            <a:r>
              <a:rPr lang="en-US" sz="900" b="1" dirty="0">
                <a:latin typeface="+mn-lt"/>
              </a:rPr>
              <a:t>CIC Research, Inc.</a:t>
            </a:r>
          </a:p>
          <a:p>
            <a:r>
              <a:rPr lang="en-US" sz="900" b="1" dirty="0">
                <a:latin typeface="+mn-lt"/>
              </a:rPr>
              <a:t>8361 Vickers Street</a:t>
            </a:r>
          </a:p>
          <a:p>
            <a:r>
              <a:rPr lang="en-US" sz="900" b="1" dirty="0">
                <a:latin typeface="+mn-lt"/>
              </a:rPr>
              <a:t>San Diego, CA   92111-2112</a:t>
            </a:r>
          </a:p>
        </p:txBody>
      </p:sp>
      <p:sp>
        <p:nvSpPr>
          <p:cNvPr id="5" name="TextBox 4">
            <a:extLst>
              <a:ext uri="{FF2B5EF4-FFF2-40B4-BE49-F238E27FC236}">
                <a16:creationId xmlns:a16="http://schemas.microsoft.com/office/drawing/2014/main" id="{02C719C3-ECFC-4A37-B327-550FF29D09A3}"/>
              </a:ext>
            </a:extLst>
          </p:cNvPr>
          <p:cNvSpPr txBox="1"/>
          <p:nvPr/>
        </p:nvSpPr>
        <p:spPr>
          <a:xfrm>
            <a:off x="1007779" y="6281102"/>
            <a:ext cx="3022600" cy="261610"/>
          </a:xfrm>
          <a:prstGeom prst="rect">
            <a:avLst/>
          </a:prstGeom>
          <a:noFill/>
        </p:spPr>
        <p:txBody>
          <a:bodyPr wrap="square" rtlCol="0">
            <a:spAutoFit/>
          </a:bodyPr>
          <a:lstStyle/>
          <a:p>
            <a:r>
              <a:rPr lang="en-US" sz="1050" dirty="0">
                <a:latin typeface="+mn-lt"/>
              </a:rPr>
              <a:t>Source: NTTO Survey of International Air Travelers</a:t>
            </a:r>
          </a:p>
        </p:txBody>
      </p:sp>
    </p:spTree>
    <p:extLst>
      <p:ext uri="{BB962C8B-B14F-4D97-AF65-F5344CB8AC3E}">
        <p14:creationId xmlns:p14="http://schemas.microsoft.com/office/powerpoint/2010/main" val="1333546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C71DC-114A-44A7-8D88-7E8320EB1D96}"/>
              </a:ext>
            </a:extLst>
          </p:cNvPr>
          <p:cNvSpPr>
            <a:spLocks noGrp="1"/>
          </p:cNvSpPr>
          <p:nvPr>
            <p:ph type="title"/>
          </p:nvPr>
        </p:nvSpPr>
        <p:spPr>
          <a:xfrm>
            <a:off x="468630" y="250285"/>
            <a:ext cx="8755380" cy="835565"/>
          </a:xfrm>
        </p:spPr>
        <p:txBody>
          <a:bodyPr>
            <a:normAutofit/>
          </a:bodyPr>
          <a:lstStyle/>
          <a:p>
            <a:pPr algn="ctr"/>
            <a:r>
              <a:rPr lang="en-US" sz="2400" dirty="0"/>
              <a:t>The Quickest Way to U.S. International Tourism Information:</a:t>
            </a:r>
          </a:p>
        </p:txBody>
      </p:sp>
      <p:sp>
        <p:nvSpPr>
          <p:cNvPr id="4" name="TextBox 3">
            <a:extLst>
              <a:ext uri="{FF2B5EF4-FFF2-40B4-BE49-F238E27FC236}">
                <a16:creationId xmlns:a16="http://schemas.microsoft.com/office/drawing/2014/main" id="{2E4DC7F2-73E5-4CBD-AF7E-23ED221759B8}"/>
              </a:ext>
            </a:extLst>
          </p:cNvPr>
          <p:cNvSpPr txBox="1"/>
          <p:nvPr/>
        </p:nvSpPr>
        <p:spPr>
          <a:xfrm>
            <a:off x="468630" y="1085850"/>
            <a:ext cx="8835390" cy="584775"/>
          </a:xfrm>
          <a:prstGeom prst="rect">
            <a:avLst/>
          </a:prstGeom>
          <a:noFill/>
        </p:spPr>
        <p:txBody>
          <a:bodyPr wrap="square">
            <a:spAutoFit/>
          </a:bodyPr>
          <a:lstStyle/>
          <a:p>
            <a:r>
              <a:rPr kumimoji="0" lang="en-US" altLang="en-US" sz="3200" b="0" i="1" u="sng" strike="noStrike" kern="1200" cap="none" spc="0" normalizeH="0" baseline="0" noProof="0" dirty="0">
                <a:ln>
                  <a:noFill/>
                </a:ln>
                <a:solidFill>
                  <a:srgbClr val="ED7D31"/>
                </a:solidFill>
                <a:effectLst/>
                <a:uLnTx/>
                <a:uFillTx/>
                <a:latin typeface="Calibri Light" panose="020F0302020204030204"/>
                <a:ea typeface="+mj-ea"/>
                <a:cs typeface="+mj-cs"/>
              </a:rPr>
              <a:t>https://www.trade.gov/travel-tourism-industry</a:t>
            </a:r>
            <a:endParaRPr lang="en-US" sz="3200" dirty="0"/>
          </a:p>
        </p:txBody>
      </p:sp>
      <p:sp>
        <p:nvSpPr>
          <p:cNvPr id="6" name="TextBox 5">
            <a:extLst>
              <a:ext uri="{FF2B5EF4-FFF2-40B4-BE49-F238E27FC236}">
                <a16:creationId xmlns:a16="http://schemas.microsoft.com/office/drawing/2014/main" id="{B359FFB5-2775-46C5-987D-A615F3ACD59D}"/>
              </a:ext>
            </a:extLst>
          </p:cNvPr>
          <p:cNvSpPr txBox="1"/>
          <p:nvPr/>
        </p:nvSpPr>
        <p:spPr>
          <a:xfrm>
            <a:off x="377190" y="1664747"/>
            <a:ext cx="9018270" cy="5338256"/>
          </a:xfrm>
          <a:prstGeom prst="rect">
            <a:avLst/>
          </a:prstGeom>
          <a:noFill/>
        </p:spPr>
        <p:txBody>
          <a:bodyPr wrap="square">
            <a:spAutoFit/>
          </a:bodyPr>
          <a:lstStyle/>
          <a:p>
            <a:pPr algn="ctr"/>
            <a:r>
              <a:rPr kumimoji="0" lang="en-US" sz="2400" b="1" i="0" u="none" strike="noStrike" kern="1200" cap="none" spc="0" normalizeH="0" baseline="0" noProof="0" dirty="0">
                <a:ln>
                  <a:noFill/>
                </a:ln>
                <a:solidFill>
                  <a:srgbClr val="ED7D31"/>
                </a:solidFill>
                <a:effectLst/>
                <a:uLnTx/>
                <a:uFillTx/>
                <a:latin typeface="Calibri"/>
                <a:ea typeface="+mn-ea"/>
                <a:cs typeface="Calibri"/>
              </a:rPr>
              <a:t>Includes International Travel Research Online</a:t>
            </a:r>
          </a:p>
          <a:p>
            <a:pPr marL="181690" marR="0" lvl="0" indent="-181690" algn="ctr" defTabSz="914400" rtl="0" eaLnBrk="1" fontAlgn="auto" latinLnBrk="0" hangingPunct="1">
              <a:lnSpc>
                <a:spcPct val="80000"/>
              </a:lnSpc>
              <a:spcBef>
                <a:spcPct val="0"/>
              </a:spcBef>
              <a:spcAft>
                <a:spcPts val="0"/>
              </a:spcAft>
              <a:buClrTx/>
              <a:buSzTx/>
              <a:buFont typeface="Arial" panose="020B0604020202020204" pitchFamily="34" charset="0"/>
              <a:buNone/>
              <a:tabLst/>
              <a:defRPr/>
            </a:pPr>
            <a:endParaRPr kumimoji="0" lang="en-US" sz="2400" b="1" i="1" u="none" strike="noStrike" kern="1200" cap="none" spc="0" normalizeH="0" baseline="0" noProof="0" dirty="0">
              <a:ln>
                <a:noFill/>
              </a:ln>
              <a:solidFill>
                <a:srgbClr val="ED7D31"/>
              </a:solidFill>
              <a:effectLst/>
              <a:uLnTx/>
              <a:uFillTx/>
              <a:latin typeface="Calibri"/>
              <a:ea typeface="+mn-ea"/>
              <a:cs typeface="Calibri"/>
            </a:endParaRPr>
          </a:p>
          <a:p>
            <a:pPr marL="181690" marR="0" lvl="0" indent="-181690" algn="ctr" defTabSz="914400" rtl="0" eaLnBrk="1" fontAlgn="auto" latinLnBrk="0" hangingPunct="1">
              <a:lnSpc>
                <a:spcPct val="80000"/>
              </a:lnSpc>
              <a:spcBef>
                <a:spcPct val="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prstClr val="black"/>
                </a:solidFill>
                <a:effectLst/>
                <a:uLnTx/>
                <a:uFillTx/>
                <a:latin typeface="Calibri"/>
                <a:ea typeface="+mn-ea"/>
                <a:cs typeface="Calibri"/>
              </a:rPr>
              <a:t>Order, read, download &amp; print the latest statistics on </a:t>
            </a:r>
          </a:p>
          <a:p>
            <a:pPr marL="181690" marR="0" lvl="0" indent="-181690" algn="ctr" defTabSz="914400" rtl="0" eaLnBrk="1" fontAlgn="auto" latinLnBrk="0" hangingPunct="1">
              <a:lnSpc>
                <a:spcPct val="80000"/>
              </a:lnSpc>
              <a:spcBef>
                <a:spcPct val="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prstClr val="black"/>
                </a:solidFill>
                <a:effectLst/>
                <a:uLnTx/>
                <a:uFillTx/>
                <a:latin typeface="Calibri"/>
                <a:ea typeface="+mn-ea"/>
                <a:cs typeface="Calibri"/>
              </a:rPr>
              <a:t>international travel to and from the United States</a:t>
            </a:r>
          </a:p>
          <a:p>
            <a:pPr marL="181690" marR="0" lvl="0" indent="-181690" algn="ctr" defTabSz="914400" rtl="0" eaLnBrk="1" fontAlgn="auto" latinLnBrk="0" hangingPunct="1">
              <a:lnSpc>
                <a:spcPct val="80000"/>
              </a:lnSpc>
              <a:spcBef>
                <a:spcPct val="0"/>
              </a:spcBef>
              <a:spcAft>
                <a:spcPts val="0"/>
              </a:spcAft>
              <a:buClrTx/>
              <a:buSzTx/>
              <a:buFont typeface="Arial" panose="020B0604020202020204" pitchFamily="34" charset="0"/>
              <a:buNone/>
              <a:tabLst/>
              <a:defRPr/>
            </a:pPr>
            <a:endParaRPr kumimoji="0" lang="en-US" sz="1700" b="1" i="1" u="none" strike="noStrike" kern="1200" cap="none" spc="0" normalizeH="0" baseline="0" noProof="0" dirty="0">
              <a:ln>
                <a:noFill/>
              </a:ln>
              <a:solidFill>
                <a:prstClr val="black"/>
              </a:solidFill>
              <a:effectLst/>
              <a:uLnTx/>
              <a:uFillTx/>
              <a:latin typeface="Calibri"/>
              <a:ea typeface="+mn-ea"/>
              <a:cs typeface="Calibri"/>
            </a:endParaRPr>
          </a:p>
          <a:p>
            <a:pPr marL="181690" marR="0" lvl="0" indent="-181690" algn="ctr" defTabSz="914400" rtl="0" eaLnBrk="1" fontAlgn="auto" latinLnBrk="0" hangingPunct="1">
              <a:lnSpc>
                <a:spcPct val="80000"/>
              </a:lnSpc>
              <a:spcBef>
                <a:spcPct val="0"/>
              </a:spcBef>
              <a:spcAft>
                <a:spcPts val="0"/>
              </a:spcAft>
              <a:buClrTx/>
              <a:buSzTx/>
              <a:buFont typeface="Arial" panose="020B0604020202020204" pitchFamily="34" charset="0"/>
              <a:buNone/>
              <a:tabLst/>
              <a:defRPr/>
            </a:pPr>
            <a:endParaRPr kumimoji="0" lang="en-US" sz="1700" b="1" i="0" u="none" strike="noStrike" kern="1200" cap="none" spc="0" normalizeH="0" baseline="0" noProof="0" dirty="0">
              <a:ln>
                <a:noFill/>
              </a:ln>
              <a:solidFill>
                <a:prstClr val="black"/>
              </a:solidFill>
              <a:effectLst/>
              <a:uLnTx/>
              <a:uFillTx/>
              <a:latin typeface="Calibri"/>
              <a:ea typeface="+mn-ea"/>
              <a:cs typeface="Calibri"/>
            </a:endParaRPr>
          </a:p>
          <a:p>
            <a:pPr marL="181690" marR="0" lvl="0" indent="-181690" algn="l" defTabSz="914400" rtl="0" eaLnBrk="1" fontAlgn="auto" latinLnBrk="0" hangingPunct="1">
              <a:lnSpc>
                <a:spcPct val="80000"/>
              </a:lnSpc>
              <a:spcBef>
                <a:spcPct val="35000"/>
              </a:spcBef>
              <a:spcAft>
                <a:spcPts val="0"/>
              </a:spcAft>
              <a:buClr>
                <a:srgbClr val="336699"/>
              </a:buClr>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Calibri"/>
              </a:rPr>
              <a:t>All of the latest summary tables highlighting specific tourism trends</a:t>
            </a:r>
          </a:p>
          <a:p>
            <a:pPr marL="181690" marR="0" lvl="0" indent="-181690" algn="l" defTabSz="914400" rtl="0" eaLnBrk="1" fontAlgn="auto" latinLnBrk="0" hangingPunct="1">
              <a:lnSpc>
                <a:spcPct val="80000"/>
              </a:lnSpc>
              <a:spcBef>
                <a:spcPct val="35000"/>
              </a:spcBef>
              <a:spcAft>
                <a:spcPts val="0"/>
              </a:spcAft>
              <a:buClr>
                <a:srgbClr val="336699"/>
              </a:buClr>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Calibri"/>
              </a:rPr>
              <a:t>Nearly 40 market, regional &amp; sector profiles available that include airport data</a:t>
            </a:r>
          </a:p>
          <a:p>
            <a:pPr marL="181690" marR="0" lvl="0" indent="-181690" algn="l" defTabSz="914400" rtl="0" eaLnBrk="1" fontAlgn="auto" latinLnBrk="0" hangingPunct="1">
              <a:lnSpc>
                <a:spcPct val="80000"/>
              </a:lnSpc>
              <a:spcBef>
                <a:spcPct val="35000"/>
              </a:spcBef>
              <a:spcAft>
                <a:spcPts val="0"/>
              </a:spcAft>
              <a:buClr>
                <a:srgbClr val="336699"/>
              </a:buClr>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Calibri"/>
              </a:rPr>
              <a:t>Forecast of international travelers to the U.S. through 2024</a:t>
            </a:r>
          </a:p>
          <a:p>
            <a:pPr marL="181690" marR="0" lvl="0" indent="-181690" algn="l" defTabSz="914400" rtl="0" eaLnBrk="1" fontAlgn="auto" latinLnBrk="0" hangingPunct="1">
              <a:lnSpc>
                <a:spcPct val="80000"/>
              </a:lnSpc>
              <a:spcBef>
                <a:spcPct val="35000"/>
              </a:spcBef>
              <a:spcAft>
                <a:spcPts val="0"/>
              </a:spcAft>
              <a:buClr>
                <a:srgbClr val="336699"/>
              </a:buClr>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Calibri"/>
              </a:rPr>
              <a:t>Information on NTTO’s six on-going market analysis (research) programs</a:t>
            </a:r>
          </a:p>
          <a:p>
            <a:pPr marL="181690" marR="0" lvl="0" indent="-181690" algn="l" defTabSz="914400" rtl="0" eaLnBrk="1" fontAlgn="auto" latinLnBrk="0" hangingPunct="1">
              <a:lnSpc>
                <a:spcPct val="80000"/>
              </a:lnSpc>
              <a:spcBef>
                <a:spcPct val="35000"/>
              </a:spcBef>
              <a:spcAft>
                <a:spcPts val="0"/>
              </a:spcAft>
              <a:buClr>
                <a:srgbClr val="336699"/>
              </a:buClr>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Calibri"/>
              </a:rPr>
              <a:t>Updated monthly statistics on arrivals and departures</a:t>
            </a:r>
          </a:p>
          <a:p>
            <a:pPr marL="181690" marR="0" lvl="0" indent="-181690" algn="l" defTabSz="914400" rtl="0" eaLnBrk="1" fontAlgn="auto" latinLnBrk="0" hangingPunct="1">
              <a:lnSpc>
                <a:spcPct val="80000"/>
              </a:lnSpc>
              <a:spcBef>
                <a:spcPct val="35000"/>
              </a:spcBef>
              <a:spcAft>
                <a:spcPts val="0"/>
              </a:spcAft>
              <a:buClr>
                <a:srgbClr val="336699"/>
              </a:buClr>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Calibri"/>
              </a:rPr>
              <a:t>Late-breaking TI News announcements and information releases</a:t>
            </a:r>
          </a:p>
          <a:p>
            <a:pPr marL="181690" marR="0" lvl="0" indent="-181690" algn="l" defTabSz="914400" rtl="0" eaLnBrk="1" fontAlgn="auto" latinLnBrk="0" hangingPunct="1">
              <a:lnSpc>
                <a:spcPct val="80000"/>
              </a:lnSpc>
              <a:spcBef>
                <a:spcPct val="35000"/>
              </a:spcBef>
              <a:spcAft>
                <a:spcPts val="0"/>
              </a:spcAft>
              <a:buClr>
                <a:srgbClr val="336699"/>
              </a:buClr>
              <a:buSzTx/>
              <a:buFont typeface="Arial" panose="020B0604020202020204" pitchFamily="34" charset="0"/>
              <a:buChar char="•"/>
              <a:tabLst/>
              <a:defRPr/>
            </a:pPr>
            <a:r>
              <a:rPr kumimoji="0" lang="en-US" sz="1600" b="1" i="0" u="none" strike="noStrike" kern="1200" cap="none" spc="0" normalizeH="0" baseline="0" noProof="0" dirty="0">
                <a:ln>
                  <a:noFill/>
                </a:ln>
                <a:solidFill>
                  <a:srgbClr val="FF0000"/>
                </a:solidFill>
                <a:effectLst/>
                <a:uLnTx/>
                <a:uFillTx/>
                <a:latin typeface="Calibri"/>
                <a:ea typeface="+mn-ea"/>
                <a:cs typeface="Calibri"/>
              </a:rPr>
              <a:t>New </a:t>
            </a:r>
            <a:r>
              <a:rPr kumimoji="0" lang="en-US" sz="1600" b="1" i="0" u="none" strike="noStrike" kern="1200" cap="none" spc="0" normalizeH="0" baseline="0" noProof="0" dirty="0">
                <a:ln>
                  <a:noFill/>
                </a:ln>
                <a:solidFill>
                  <a:prstClr val="black"/>
                </a:solidFill>
                <a:effectLst/>
                <a:uLnTx/>
                <a:uFillTx/>
                <a:latin typeface="Calibri"/>
                <a:ea typeface="+mn-ea"/>
                <a:cs typeface="Calibri"/>
              </a:rPr>
              <a:t>NTTO COVID-19 Monitor</a:t>
            </a:r>
          </a:p>
          <a:p>
            <a:pPr marL="181690" marR="0" lvl="0" indent="-181690" algn="l" defTabSz="914400" rtl="0" eaLnBrk="1" fontAlgn="auto" latinLnBrk="0" hangingPunct="1">
              <a:lnSpc>
                <a:spcPct val="80000"/>
              </a:lnSpc>
              <a:spcBef>
                <a:spcPct val="35000"/>
              </a:spcBef>
              <a:spcAft>
                <a:spcPts val="0"/>
              </a:spcAft>
              <a:buClr>
                <a:srgbClr val="336699"/>
              </a:buClr>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Calibri"/>
              </a:rPr>
              <a:t>Links and information on Commerce’s Commercial Service Travel &amp; Tourism Team in the USA &amp; Abroad</a:t>
            </a:r>
          </a:p>
          <a:p>
            <a:pPr marL="181690" marR="0" lvl="0" indent="-181690" algn="l" defTabSz="914400" rtl="0" eaLnBrk="1" fontAlgn="auto" latinLnBrk="0" hangingPunct="1">
              <a:lnSpc>
                <a:spcPct val="80000"/>
              </a:lnSpc>
              <a:spcBef>
                <a:spcPct val="35000"/>
              </a:spcBef>
              <a:spcAft>
                <a:spcPts val="0"/>
              </a:spcAft>
              <a:buClr>
                <a:srgbClr val="336699"/>
              </a:buClr>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Calibri"/>
              </a:rPr>
              <a:t>Links to other relevant organizations in the travel and tourism industry</a:t>
            </a:r>
          </a:p>
          <a:p>
            <a:pPr marL="181690" marR="0" lvl="0" indent="-181690" algn="l" defTabSz="914400" rtl="0" eaLnBrk="1" fontAlgn="auto" latinLnBrk="0" hangingPunct="1">
              <a:lnSpc>
                <a:spcPct val="80000"/>
              </a:lnSpc>
              <a:spcBef>
                <a:spcPct val="35000"/>
              </a:spcBef>
              <a:spcAft>
                <a:spcPts val="0"/>
              </a:spcAft>
              <a:buClr>
                <a:srgbClr val="336699"/>
              </a:buClr>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Calibri"/>
              </a:rPr>
              <a:t>Also visit the CIC Research, Inc. website at:  </a:t>
            </a:r>
            <a:r>
              <a:rPr kumimoji="0" lang="en-US" sz="1600" b="1" i="0" u="none" strike="noStrike" kern="1200" cap="none" spc="0" normalizeH="0" baseline="0" noProof="0" dirty="0">
                <a:ln>
                  <a:noFill/>
                </a:ln>
                <a:solidFill>
                  <a:srgbClr val="0099CC"/>
                </a:solidFill>
                <a:effectLst/>
                <a:uLnTx/>
                <a:uFillTx/>
                <a:latin typeface="Calibri"/>
                <a:ea typeface="+mn-ea"/>
                <a:cs typeface="Calibri"/>
              </a:rPr>
              <a:t>https://home.cicresearch.com/</a:t>
            </a:r>
          </a:p>
          <a:p>
            <a:pPr marL="0" marR="0" lvl="0" indent="0" algn="l" defTabSz="914400" rtl="0" eaLnBrk="1" fontAlgn="auto" latinLnBrk="0" hangingPunct="1">
              <a:lnSpc>
                <a:spcPct val="80000"/>
              </a:lnSpc>
              <a:spcBef>
                <a:spcPct val="35000"/>
              </a:spcBef>
              <a:spcAft>
                <a:spcPts val="0"/>
              </a:spcAft>
              <a:buClr>
                <a:srgbClr val="336699"/>
              </a:buClr>
              <a:buSzTx/>
              <a:buFont typeface="Arial" panose="020B0604020202020204" pitchFamily="34" charset="0"/>
              <a:buNone/>
              <a:tabLst/>
              <a:defRPr/>
            </a:pPr>
            <a:endParaRPr kumimoji="0" lang="en-US" sz="1500" b="1" i="0" u="none" strike="noStrike" kern="1200" cap="none" spc="0" normalizeH="0" baseline="0" noProof="0" dirty="0">
              <a:ln>
                <a:noFill/>
              </a:ln>
              <a:solidFill>
                <a:prstClr val="black"/>
              </a:solidFill>
              <a:effectLst/>
              <a:uLnTx/>
              <a:uFillTx/>
              <a:latin typeface="Calibri"/>
              <a:ea typeface="+mn-ea"/>
              <a:cs typeface="Calibri"/>
            </a:endParaRPr>
          </a:p>
          <a:p>
            <a:pPr marL="181690" marR="0" lvl="0" indent="-181690" algn="ctr" defTabSz="914400" rtl="0" eaLnBrk="1" fontAlgn="auto" latinLnBrk="0" hangingPunct="1">
              <a:lnSpc>
                <a:spcPct val="80000"/>
              </a:lnSpc>
              <a:spcBef>
                <a:spcPct val="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prstClr val="black"/>
                </a:solidFill>
                <a:effectLst/>
                <a:uLnTx/>
                <a:uFillTx/>
                <a:latin typeface="Calibri"/>
                <a:ea typeface="+mn-ea"/>
                <a:cs typeface="Calibri"/>
              </a:rPr>
              <a:t>Sign up for </a:t>
            </a:r>
            <a:r>
              <a:rPr kumimoji="0" lang="en-US" sz="2200" b="0" i="1" u="none" strike="noStrike" kern="1200" cap="none" spc="0" normalizeH="0" baseline="0" noProof="0" dirty="0">
                <a:ln>
                  <a:noFill/>
                </a:ln>
                <a:solidFill>
                  <a:srgbClr val="FF0000"/>
                </a:solidFill>
                <a:effectLst/>
                <a:uLnTx/>
                <a:uFillTx/>
                <a:latin typeface="Calibri"/>
                <a:ea typeface="+mn-ea"/>
                <a:cs typeface="Calibri"/>
              </a:rPr>
              <a:t>TINews,</a:t>
            </a:r>
            <a:r>
              <a:rPr kumimoji="0" lang="en-US" sz="2200" b="0" i="1" u="none" strike="noStrike" kern="1200" cap="none" spc="0" normalizeH="0" baseline="0" noProof="0" dirty="0">
                <a:ln>
                  <a:noFill/>
                </a:ln>
                <a:solidFill>
                  <a:prstClr val="black"/>
                </a:solidFill>
                <a:effectLst/>
                <a:uLnTx/>
                <a:uFillTx/>
                <a:latin typeface="Calibri"/>
                <a:ea typeface="+mn-ea"/>
                <a:cs typeface="Calibri"/>
              </a:rPr>
              <a:t> NTTO’s FREE news service</a:t>
            </a:r>
          </a:p>
        </p:txBody>
      </p:sp>
    </p:spTree>
    <p:extLst>
      <p:ext uri="{BB962C8B-B14F-4D97-AF65-F5344CB8AC3E}">
        <p14:creationId xmlns:p14="http://schemas.microsoft.com/office/powerpoint/2010/main" val="241468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0D34F-7786-49ED-8DE2-CF3DFC6418D1}"/>
              </a:ext>
            </a:extLst>
          </p:cNvPr>
          <p:cNvSpPr>
            <a:spLocks noGrp="1"/>
          </p:cNvSpPr>
          <p:nvPr>
            <p:ph type="title"/>
          </p:nvPr>
        </p:nvSpPr>
        <p:spPr>
          <a:xfrm>
            <a:off x="855708" y="461305"/>
            <a:ext cx="8280400" cy="571761"/>
          </a:xfrm>
        </p:spPr>
        <p:txBody>
          <a:bodyPr>
            <a:noAutofit/>
          </a:bodyPr>
          <a:lstStyle/>
          <a:p>
            <a:pPr algn="ctr"/>
            <a:r>
              <a:rPr lang="en-US" sz="2400" dirty="0"/>
              <a:t>Top 10 U.S. Airports</a:t>
            </a:r>
            <a:br>
              <a:rPr lang="en-US" sz="2400" dirty="0"/>
            </a:br>
            <a:r>
              <a:rPr lang="en-US" sz="2400" dirty="0"/>
              <a:t>2019 Total International Passengers to/from the U.S.</a:t>
            </a:r>
          </a:p>
        </p:txBody>
      </p:sp>
      <p:graphicFrame>
        <p:nvGraphicFramePr>
          <p:cNvPr id="5" name="Chart 4">
            <a:extLst>
              <a:ext uri="{FF2B5EF4-FFF2-40B4-BE49-F238E27FC236}">
                <a16:creationId xmlns:a16="http://schemas.microsoft.com/office/drawing/2014/main" id="{6A36F965-0CD7-494D-8770-784C44A1F1BA}"/>
              </a:ext>
            </a:extLst>
          </p:cNvPr>
          <p:cNvGraphicFramePr>
            <a:graphicFrameLocks/>
          </p:cNvGraphicFramePr>
          <p:nvPr>
            <p:extLst>
              <p:ext uri="{D42A27DB-BD31-4B8C-83A1-F6EECF244321}">
                <p14:modId xmlns:p14="http://schemas.microsoft.com/office/powerpoint/2010/main" val="2810951919"/>
              </p:ext>
            </p:extLst>
          </p:nvPr>
        </p:nvGraphicFramePr>
        <p:xfrm>
          <a:off x="470517" y="1757361"/>
          <a:ext cx="8665591" cy="4359354"/>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D4B5AFBD-A343-4DF3-82A2-211E30828CD8}"/>
              </a:ext>
            </a:extLst>
          </p:cNvPr>
          <p:cNvPicPr>
            <a:picLocks noChangeAspect="1"/>
          </p:cNvPicPr>
          <p:nvPr/>
        </p:nvPicPr>
        <p:blipFill>
          <a:blip r:embed="rId4"/>
          <a:stretch>
            <a:fillRect/>
          </a:stretch>
        </p:blipFill>
        <p:spPr>
          <a:xfrm>
            <a:off x="269926" y="6625597"/>
            <a:ext cx="1606500" cy="622928"/>
          </a:xfrm>
          <a:prstGeom prst="rect">
            <a:avLst/>
          </a:prstGeom>
        </p:spPr>
      </p:pic>
      <p:sp>
        <p:nvSpPr>
          <p:cNvPr id="8" name="TextBox 7">
            <a:extLst>
              <a:ext uri="{FF2B5EF4-FFF2-40B4-BE49-F238E27FC236}">
                <a16:creationId xmlns:a16="http://schemas.microsoft.com/office/drawing/2014/main" id="{B4BD1866-1232-4811-9985-DAF541757DA0}"/>
              </a:ext>
            </a:extLst>
          </p:cNvPr>
          <p:cNvSpPr txBox="1"/>
          <p:nvPr/>
        </p:nvSpPr>
        <p:spPr>
          <a:xfrm>
            <a:off x="554919" y="5939569"/>
            <a:ext cx="4494601" cy="253916"/>
          </a:xfrm>
          <a:prstGeom prst="rect">
            <a:avLst/>
          </a:prstGeom>
          <a:noFill/>
        </p:spPr>
        <p:txBody>
          <a:bodyPr wrap="square" rtlCol="0">
            <a:spAutoFit/>
          </a:bodyPr>
          <a:lstStyle/>
          <a:p>
            <a:r>
              <a:rPr lang="en-US" sz="1050" dirty="0">
                <a:latin typeface="+mn-lt"/>
              </a:rPr>
              <a:t>Source: APIS/I-92 U.S. International Flights (embark/debark passengers)</a:t>
            </a:r>
          </a:p>
        </p:txBody>
      </p:sp>
      <p:pic>
        <p:nvPicPr>
          <p:cNvPr id="4" name="Picture 3">
            <a:extLst>
              <a:ext uri="{FF2B5EF4-FFF2-40B4-BE49-F238E27FC236}">
                <a16:creationId xmlns:a16="http://schemas.microsoft.com/office/drawing/2014/main" id="{61884576-6FD6-4193-8425-D78D55193355}"/>
              </a:ext>
            </a:extLst>
          </p:cNvPr>
          <p:cNvPicPr>
            <a:picLocks noChangeAspect="1"/>
          </p:cNvPicPr>
          <p:nvPr/>
        </p:nvPicPr>
        <p:blipFill>
          <a:blip r:embed="rId5"/>
          <a:stretch>
            <a:fillRect/>
          </a:stretch>
        </p:blipFill>
        <p:spPr>
          <a:xfrm>
            <a:off x="7156114" y="6681161"/>
            <a:ext cx="816935" cy="634039"/>
          </a:xfrm>
          <a:prstGeom prst="rect">
            <a:avLst/>
          </a:prstGeom>
        </p:spPr>
      </p:pic>
      <p:sp>
        <p:nvSpPr>
          <p:cNvPr id="3" name="TextBox 2">
            <a:extLst>
              <a:ext uri="{FF2B5EF4-FFF2-40B4-BE49-F238E27FC236}">
                <a16:creationId xmlns:a16="http://schemas.microsoft.com/office/drawing/2014/main" id="{DB4EF131-B95B-4967-891F-A33733A428BE}"/>
              </a:ext>
            </a:extLst>
          </p:cNvPr>
          <p:cNvSpPr txBox="1"/>
          <p:nvPr/>
        </p:nvSpPr>
        <p:spPr>
          <a:xfrm>
            <a:off x="7829550" y="6786860"/>
            <a:ext cx="1606501" cy="507831"/>
          </a:xfrm>
          <a:prstGeom prst="rect">
            <a:avLst/>
          </a:prstGeom>
          <a:noFill/>
        </p:spPr>
        <p:txBody>
          <a:bodyPr wrap="square" rtlCol="0">
            <a:spAutoFit/>
          </a:bodyPr>
          <a:lstStyle/>
          <a:p>
            <a:r>
              <a:rPr lang="en-US" sz="900" b="1" dirty="0">
                <a:latin typeface="+mn-lt"/>
              </a:rPr>
              <a:t>CIC Research, Inc.</a:t>
            </a:r>
          </a:p>
          <a:p>
            <a:r>
              <a:rPr lang="en-US" sz="900" b="1" dirty="0">
                <a:latin typeface="+mn-lt"/>
              </a:rPr>
              <a:t>8361 Vickers Street</a:t>
            </a:r>
          </a:p>
          <a:p>
            <a:r>
              <a:rPr lang="en-US" sz="900" b="1" dirty="0">
                <a:latin typeface="+mn-lt"/>
              </a:rPr>
              <a:t>San Diego, CA   92111-2112</a:t>
            </a:r>
          </a:p>
        </p:txBody>
      </p:sp>
      <p:sp>
        <p:nvSpPr>
          <p:cNvPr id="9" name="TextBox 8">
            <a:extLst>
              <a:ext uri="{FF2B5EF4-FFF2-40B4-BE49-F238E27FC236}">
                <a16:creationId xmlns:a16="http://schemas.microsoft.com/office/drawing/2014/main" id="{35993945-F960-4BF0-B64C-1343E12AD5A6}"/>
              </a:ext>
            </a:extLst>
          </p:cNvPr>
          <p:cNvSpPr txBox="1"/>
          <p:nvPr/>
        </p:nvSpPr>
        <p:spPr>
          <a:xfrm>
            <a:off x="996878" y="7070315"/>
            <a:ext cx="1759095" cy="230832"/>
          </a:xfrm>
          <a:prstGeom prst="rect">
            <a:avLst/>
          </a:prstGeom>
          <a:noFill/>
        </p:spPr>
        <p:txBody>
          <a:bodyPr wrap="square">
            <a:spAutoFit/>
          </a:bodyPr>
          <a:lstStyle/>
          <a:p>
            <a:r>
              <a:rPr lang="en-US" sz="900" dirty="0">
                <a:latin typeface="+mn-lt"/>
              </a:rPr>
              <a:t>National Travel &amp; Tourism Office</a:t>
            </a:r>
          </a:p>
        </p:txBody>
      </p:sp>
    </p:spTree>
    <p:extLst>
      <p:ext uri="{BB962C8B-B14F-4D97-AF65-F5344CB8AC3E}">
        <p14:creationId xmlns:p14="http://schemas.microsoft.com/office/powerpoint/2010/main" val="243745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6F4EFF87-9B85-4052-BB25-B0294D60C64A}"/>
              </a:ext>
            </a:extLst>
          </p:cNvPr>
          <p:cNvGraphicFramePr>
            <a:graphicFrameLocks/>
          </p:cNvGraphicFramePr>
          <p:nvPr>
            <p:extLst>
              <p:ext uri="{D42A27DB-BD31-4B8C-83A1-F6EECF244321}">
                <p14:modId xmlns:p14="http://schemas.microsoft.com/office/powerpoint/2010/main" val="4278880171"/>
              </p:ext>
            </p:extLst>
          </p:nvPr>
        </p:nvGraphicFramePr>
        <p:xfrm>
          <a:off x="825643" y="257175"/>
          <a:ext cx="8039361" cy="580176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D73716D-0674-42CB-BBB1-CB1BC5F2E138}"/>
              </a:ext>
            </a:extLst>
          </p:cNvPr>
          <p:cNvSpPr txBox="1"/>
          <p:nvPr/>
        </p:nvSpPr>
        <p:spPr>
          <a:xfrm>
            <a:off x="825643" y="5947836"/>
            <a:ext cx="7945377" cy="430887"/>
          </a:xfrm>
          <a:prstGeom prst="rect">
            <a:avLst/>
          </a:prstGeom>
          <a:noFill/>
        </p:spPr>
        <p:txBody>
          <a:bodyPr wrap="square" rtlCol="0">
            <a:spAutoFit/>
          </a:bodyPr>
          <a:lstStyle/>
          <a:p>
            <a:pPr marL="171450" indent="-171450">
              <a:buFont typeface="Wingdings" panose="05000000000000000000" pitchFamily="2" charset="2"/>
              <a:buChar char="Ø"/>
            </a:pPr>
            <a:r>
              <a:rPr lang="en-US" dirty="0">
                <a:latin typeface="+mn-lt"/>
              </a:rPr>
              <a:t>Of the 255 Million international passengers arriving or departing from U.S. airports, 13% are traveling on U.S./Canada flights, 12% are traveling on U.S./Mexico flights and almost three in four (74%) are on U.S./overseas  flights. </a:t>
            </a:r>
          </a:p>
        </p:txBody>
      </p:sp>
      <p:sp>
        <p:nvSpPr>
          <p:cNvPr id="2" name="TextBox 1">
            <a:extLst>
              <a:ext uri="{FF2B5EF4-FFF2-40B4-BE49-F238E27FC236}">
                <a16:creationId xmlns:a16="http://schemas.microsoft.com/office/drawing/2014/main" id="{7C869F15-0F1C-40B0-B388-47AECB4FB777}"/>
              </a:ext>
            </a:extLst>
          </p:cNvPr>
          <p:cNvSpPr txBox="1"/>
          <p:nvPr/>
        </p:nvSpPr>
        <p:spPr>
          <a:xfrm>
            <a:off x="1035806" y="5663549"/>
            <a:ext cx="4389634" cy="253916"/>
          </a:xfrm>
          <a:prstGeom prst="rect">
            <a:avLst/>
          </a:prstGeom>
          <a:noFill/>
        </p:spPr>
        <p:txBody>
          <a:bodyPr wrap="square" rtlCol="0">
            <a:spAutoFit/>
          </a:bodyPr>
          <a:lstStyle/>
          <a:p>
            <a:r>
              <a:rPr lang="en-US" sz="1050" dirty="0">
                <a:latin typeface="+mn-lt"/>
              </a:rPr>
              <a:t>Source: APIS/I-92 U.S. International Flights (embark/debark passengers)</a:t>
            </a:r>
          </a:p>
        </p:txBody>
      </p:sp>
      <p:pic>
        <p:nvPicPr>
          <p:cNvPr id="7" name="Picture 6">
            <a:extLst>
              <a:ext uri="{FF2B5EF4-FFF2-40B4-BE49-F238E27FC236}">
                <a16:creationId xmlns:a16="http://schemas.microsoft.com/office/drawing/2014/main" id="{90A9771E-2057-4C4A-819B-6F6334BC0980}"/>
              </a:ext>
            </a:extLst>
          </p:cNvPr>
          <p:cNvPicPr>
            <a:picLocks noChangeAspect="1"/>
          </p:cNvPicPr>
          <p:nvPr/>
        </p:nvPicPr>
        <p:blipFill>
          <a:blip r:embed="rId4"/>
          <a:stretch>
            <a:fillRect/>
          </a:stretch>
        </p:blipFill>
        <p:spPr>
          <a:xfrm>
            <a:off x="231065" y="6604282"/>
            <a:ext cx="1609483" cy="621846"/>
          </a:xfrm>
          <a:prstGeom prst="rect">
            <a:avLst/>
          </a:prstGeom>
        </p:spPr>
      </p:pic>
      <p:pic>
        <p:nvPicPr>
          <p:cNvPr id="6" name="Picture 5">
            <a:extLst>
              <a:ext uri="{FF2B5EF4-FFF2-40B4-BE49-F238E27FC236}">
                <a16:creationId xmlns:a16="http://schemas.microsoft.com/office/drawing/2014/main" id="{4F080EA4-4029-43AA-A147-BD14A90795AE}"/>
              </a:ext>
            </a:extLst>
          </p:cNvPr>
          <p:cNvPicPr>
            <a:picLocks noChangeAspect="1"/>
          </p:cNvPicPr>
          <p:nvPr/>
        </p:nvPicPr>
        <p:blipFill>
          <a:blip r:embed="rId5"/>
          <a:stretch>
            <a:fillRect/>
          </a:stretch>
        </p:blipFill>
        <p:spPr>
          <a:xfrm>
            <a:off x="7343150" y="6681161"/>
            <a:ext cx="816935" cy="634039"/>
          </a:xfrm>
          <a:prstGeom prst="rect">
            <a:avLst/>
          </a:prstGeom>
        </p:spPr>
      </p:pic>
      <p:sp>
        <p:nvSpPr>
          <p:cNvPr id="5" name="TextBox 4">
            <a:extLst>
              <a:ext uri="{FF2B5EF4-FFF2-40B4-BE49-F238E27FC236}">
                <a16:creationId xmlns:a16="http://schemas.microsoft.com/office/drawing/2014/main" id="{32E17A8E-828C-4245-91BE-52949CF9C8DF}"/>
              </a:ext>
            </a:extLst>
          </p:cNvPr>
          <p:cNvSpPr txBox="1"/>
          <p:nvPr/>
        </p:nvSpPr>
        <p:spPr>
          <a:xfrm>
            <a:off x="7956633" y="6779022"/>
            <a:ext cx="1628775" cy="507831"/>
          </a:xfrm>
          <a:prstGeom prst="rect">
            <a:avLst/>
          </a:prstGeom>
          <a:noFill/>
        </p:spPr>
        <p:txBody>
          <a:bodyPr wrap="square" rtlCol="0">
            <a:spAutoFit/>
          </a:bodyPr>
          <a:lstStyle/>
          <a:p>
            <a:r>
              <a:rPr lang="en-US" sz="900" b="1" dirty="0">
                <a:latin typeface="+mn-lt"/>
              </a:rPr>
              <a:t>CIC Research, Inc	</a:t>
            </a:r>
          </a:p>
          <a:p>
            <a:r>
              <a:rPr lang="en-US" sz="900" b="1" dirty="0">
                <a:latin typeface="+mn-lt"/>
              </a:rPr>
              <a:t>8361 Vickers Street</a:t>
            </a:r>
          </a:p>
          <a:p>
            <a:r>
              <a:rPr lang="en-US" sz="900" b="1" dirty="0">
                <a:latin typeface="+mn-lt"/>
              </a:rPr>
              <a:t>San Diego, CA   92111-2112</a:t>
            </a:r>
          </a:p>
        </p:txBody>
      </p:sp>
      <p:sp>
        <p:nvSpPr>
          <p:cNvPr id="9" name="TextBox 8">
            <a:extLst>
              <a:ext uri="{FF2B5EF4-FFF2-40B4-BE49-F238E27FC236}">
                <a16:creationId xmlns:a16="http://schemas.microsoft.com/office/drawing/2014/main" id="{92F53632-98E1-4AFE-8768-44B61BAEDDFA}"/>
              </a:ext>
            </a:extLst>
          </p:cNvPr>
          <p:cNvSpPr txBox="1"/>
          <p:nvPr/>
        </p:nvSpPr>
        <p:spPr>
          <a:xfrm>
            <a:off x="930876" y="7027841"/>
            <a:ext cx="1819343" cy="230832"/>
          </a:xfrm>
          <a:prstGeom prst="rect">
            <a:avLst/>
          </a:prstGeom>
          <a:noFill/>
        </p:spPr>
        <p:txBody>
          <a:bodyPr wrap="square">
            <a:spAutoFit/>
          </a:bodyPr>
          <a:lstStyle/>
          <a:p>
            <a:r>
              <a:rPr lang="en-US" sz="900" dirty="0">
                <a:latin typeface="+mn-lt"/>
              </a:rPr>
              <a:t>National Travel &amp; Tourism Office</a:t>
            </a:r>
          </a:p>
        </p:txBody>
      </p:sp>
    </p:spTree>
    <p:extLst>
      <p:ext uri="{BB962C8B-B14F-4D97-AF65-F5344CB8AC3E}">
        <p14:creationId xmlns:p14="http://schemas.microsoft.com/office/powerpoint/2010/main" val="1099224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27526-3F54-42DD-8407-99C272244EEA}"/>
              </a:ext>
            </a:extLst>
          </p:cNvPr>
          <p:cNvSpPr>
            <a:spLocks noGrp="1"/>
          </p:cNvSpPr>
          <p:nvPr>
            <p:ph type="title"/>
          </p:nvPr>
        </p:nvSpPr>
        <p:spPr>
          <a:xfrm>
            <a:off x="660400" y="388938"/>
            <a:ext cx="8280400" cy="641269"/>
          </a:xfrm>
        </p:spPr>
        <p:txBody>
          <a:bodyPr>
            <a:noAutofit/>
          </a:bodyPr>
          <a:lstStyle/>
          <a:p>
            <a:pPr algn="ctr"/>
            <a:r>
              <a:rPr lang="en-US" sz="2400" dirty="0"/>
              <a:t>Top 10 U.S. Airports</a:t>
            </a:r>
            <a:br>
              <a:rPr lang="en-US" sz="2400" dirty="0"/>
            </a:br>
            <a:r>
              <a:rPr lang="en-US" sz="2400" dirty="0"/>
              <a:t>2019 Total Overseas Passengers to/from the U.S.</a:t>
            </a:r>
          </a:p>
        </p:txBody>
      </p:sp>
      <p:graphicFrame>
        <p:nvGraphicFramePr>
          <p:cNvPr id="3" name="Chart 2">
            <a:extLst>
              <a:ext uri="{FF2B5EF4-FFF2-40B4-BE49-F238E27FC236}">
                <a16:creationId xmlns:a16="http://schemas.microsoft.com/office/drawing/2014/main" id="{B02E6AAB-95B4-48B7-89CA-B7ABC2415AF4}"/>
              </a:ext>
            </a:extLst>
          </p:cNvPr>
          <p:cNvGraphicFramePr>
            <a:graphicFrameLocks/>
          </p:cNvGraphicFramePr>
          <p:nvPr>
            <p:extLst>
              <p:ext uri="{D42A27DB-BD31-4B8C-83A1-F6EECF244321}">
                <p14:modId xmlns:p14="http://schemas.microsoft.com/office/powerpoint/2010/main" val="1451078418"/>
              </p:ext>
            </p:extLst>
          </p:nvPr>
        </p:nvGraphicFramePr>
        <p:xfrm>
          <a:off x="300038" y="1388962"/>
          <a:ext cx="9001124" cy="441025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FA0336E-7089-4F58-A534-5EF29CE921F7}"/>
              </a:ext>
            </a:extLst>
          </p:cNvPr>
          <p:cNvSpPr txBox="1"/>
          <p:nvPr/>
        </p:nvSpPr>
        <p:spPr>
          <a:xfrm>
            <a:off x="463157" y="6071466"/>
            <a:ext cx="7960910" cy="261610"/>
          </a:xfrm>
          <a:prstGeom prst="rect">
            <a:avLst/>
          </a:prstGeom>
          <a:noFill/>
        </p:spPr>
        <p:txBody>
          <a:bodyPr wrap="square" rtlCol="0">
            <a:spAutoFit/>
          </a:bodyPr>
          <a:lstStyle/>
          <a:p>
            <a:pPr marL="171450" indent="-171450">
              <a:buFont typeface="Wingdings" panose="05000000000000000000" pitchFamily="2" charset="2"/>
              <a:buChar char="Ø"/>
            </a:pPr>
            <a:r>
              <a:rPr lang="en-US" dirty="0">
                <a:latin typeface="+mn-lt"/>
              </a:rPr>
              <a:t>Top 10 U.S. airport arrivals and departures by overseas passengers (excludes Canada and Mexico flights).</a:t>
            </a:r>
          </a:p>
        </p:txBody>
      </p:sp>
      <p:sp>
        <p:nvSpPr>
          <p:cNvPr id="7" name="TextBox 6">
            <a:extLst>
              <a:ext uri="{FF2B5EF4-FFF2-40B4-BE49-F238E27FC236}">
                <a16:creationId xmlns:a16="http://schemas.microsoft.com/office/drawing/2014/main" id="{D0C808D5-FAFC-46AF-9461-544B8665B903}"/>
              </a:ext>
            </a:extLst>
          </p:cNvPr>
          <p:cNvSpPr txBox="1"/>
          <p:nvPr/>
        </p:nvSpPr>
        <p:spPr>
          <a:xfrm>
            <a:off x="660400" y="5750979"/>
            <a:ext cx="4140200" cy="253916"/>
          </a:xfrm>
          <a:prstGeom prst="rect">
            <a:avLst/>
          </a:prstGeom>
          <a:noFill/>
        </p:spPr>
        <p:txBody>
          <a:bodyPr wrap="square" rtlCol="0">
            <a:spAutoFit/>
          </a:bodyPr>
          <a:lstStyle/>
          <a:p>
            <a:r>
              <a:rPr lang="en-US" sz="1050" dirty="0">
                <a:latin typeface="+mn-lt"/>
              </a:rPr>
              <a:t>Source: APIS/I-92 U.S. Overseas Flights (embark/debark passengers)</a:t>
            </a:r>
          </a:p>
        </p:txBody>
      </p:sp>
      <p:pic>
        <p:nvPicPr>
          <p:cNvPr id="9" name="Picture 8">
            <a:extLst>
              <a:ext uri="{FF2B5EF4-FFF2-40B4-BE49-F238E27FC236}">
                <a16:creationId xmlns:a16="http://schemas.microsoft.com/office/drawing/2014/main" id="{1F826AC9-9B17-4000-84E4-D6B4A54F5449}"/>
              </a:ext>
            </a:extLst>
          </p:cNvPr>
          <p:cNvPicPr>
            <a:picLocks noChangeAspect="1"/>
          </p:cNvPicPr>
          <p:nvPr/>
        </p:nvPicPr>
        <p:blipFill>
          <a:blip r:embed="rId4"/>
          <a:stretch>
            <a:fillRect/>
          </a:stretch>
        </p:blipFill>
        <p:spPr>
          <a:xfrm>
            <a:off x="171450" y="6605321"/>
            <a:ext cx="1609483" cy="621846"/>
          </a:xfrm>
          <a:prstGeom prst="rect">
            <a:avLst/>
          </a:prstGeom>
        </p:spPr>
      </p:pic>
      <p:sp>
        <p:nvSpPr>
          <p:cNvPr id="10" name="TextBox 9">
            <a:extLst>
              <a:ext uri="{FF2B5EF4-FFF2-40B4-BE49-F238E27FC236}">
                <a16:creationId xmlns:a16="http://schemas.microsoft.com/office/drawing/2014/main" id="{E04E8493-8693-47E5-8BEB-D5BCE11B2F28}"/>
              </a:ext>
            </a:extLst>
          </p:cNvPr>
          <p:cNvSpPr txBox="1"/>
          <p:nvPr/>
        </p:nvSpPr>
        <p:spPr>
          <a:xfrm>
            <a:off x="862445" y="7051766"/>
            <a:ext cx="1683328" cy="369332"/>
          </a:xfrm>
          <a:prstGeom prst="rect">
            <a:avLst/>
          </a:prstGeom>
          <a:noFill/>
        </p:spPr>
        <p:txBody>
          <a:bodyPr wrap="square">
            <a:spAutoFit/>
          </a:bodyPr>
          <a:lstStyle/>
          <a:p>
            <a:r>
              <a:rPr lang="en-US" sz="900" dirty="0">
                <a:latin typeface="+mn-lt"/>
              </a:rPr>
              <a:t>National Travel &amp; Tourism Office</a:t>
            </a:r>
          </a:p>
        </p:txBody>
      </p:sp>
      <p:pic>
        <p:nvPicPr>
          <p:cNvPr id="8" name="Picture 7">
            <a:extLst>
              <a:ext uri="{FF2B5EF4-FFF2-40B4-BE49-F238E27FC236}">
                <a16:creationId xmlns:a16="http://schemas.microsoft.com/office/drawing/2014/main" id="{27728277-ECC1-4458-9D95-1B80BF9DF6E9}"/>
              </a:ext>
            </a:extLst>
          </p:cNvPr>
          <p:cNvPicPr>
            <a:picLocks noChangeAspect="1"/>
          </p:cNvPicPr>
          <p:nvPr/>
        </p:nvPicPr>
        <p:blipFill>
          <a:blip r:embed="rId5"/>
          <a:stretch>
            <a:fillRect/>
          </a:stretch>
        </p:blipFill>
        <p:spPr>
          <a:xfrm>
            <a:off x="7301587" y="6681161"/>
            <a:ext cx="816935" cy="634039"/>
          </a:xfrm>
          <a:prstGeom prst="rect">
            <a:avLst/>
          </a:prstGeom>
        </p:spPr>
      </p:pic>
      <p:sp>
        <p:nvSpPr>
          <p:cNvPr id="5" name="TextBox 4">
            <a:extLst>
              <a:ext uri="{FF2B5EF4-FFF2-40B4-BE49-F238E27FC236}">
                <a16:creationId xmlns:a16="http://schemas.microsoft.com/office/drawing/2014/main" id="{4FD01311-0CF7-4F37-A138-948228A9604B}"/>
              </a:ext>
            </a:extLst>
          </p:cNvPr>
          <p:cNvSpPr txBox="1"/>
          <p:nvPr/>
        </p:nvSpPr>
        <p:spPr>
          <a:xfrm>
            <a:off x="7905750" y="6765502"/>
            <a:ext cx="1524000" cy="507831"/>
          </a:xfrm>
          <a:prstGeom prst="rect">
            <a:avLst/>
          </a:prstGeom>
          <a:noFill/>
        </p:spPr>
        <p:txBody>
          <a:bodyPr wrap="square" rtlCol="0">
            <a:spAutoFit/>
          </a:bodyPr>
          <a:lstStyle/>
          <a:p>
            <a:r>
              <a:rPr lang="en-US" sz="900" b="1" dirty="0">
                <a:latin typeface="+mn-lt"/>
              </a:rPr>
              <a:t>CIC Research, Inc.</a:t>
            </a:r>
          </a:p>
          <a:p>
            <a:r>
              <a:rPr lang="en-US" sz="900" b="1" dirty="0">
                <a:latin typeface="+mn-lt"/>
              </a:rPr>
              <a:t>8361 Vickers Street</a:t>
            </a:r>
          </a:p>
          <a:p>
            <a:r>
              <a:rPr lang="en-US" sz="900" b="1" dirty="0">
                <a:latin typeface="+mn-lt"/>
              </a:rPr>
              <a:t>San Diego, CA   92111-2112</a:t>
            </a:r>
          </a:p>
        </p:txBody>
      </p:sp>
    </p:spTree>
    <p:extLst>
      <p:ext uri="{BB962C8B-B14F-4D97-AF65-F5344CB8AC3E}">
        <p14:creationId xmlns:p14="http://schemas.microsoft.com/office/powerpoint/2010/main" val="2558985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F282A-84E8-4161-AADA-D85423FA4389}"/>
              </a:ext>
            </a:extLst>
          </p:cNvPr>
          <p:cNvSpPr>
            <a:spLocks noGrp="1"/>
          </p:cNvSpPr>
          <p:nvPr>
            <p:ph type="title"/>
          </p:nvPr>
        </p:nvSpPr>
        <p:spPr>
          <a:xfrm>
            <a:off x="660400" y="237130"/>
            <a:ext cx="8280400" cy="891016"/>
          </a:xfrm>
        </p:spPr>
        <p:txBody>
          <a:bodyPr>
            <a:normAutofit/>
          </a:bodyPr>
          <a:lstStyle/>
          <a:p>
            <a:pPr algn="ctr"/>
            <a:r>
              <a:rPr lang="en-US" sz="2400" dirty="0"/>
              <a:t>The NTTO Survey of International Air Travelers</a:t>
            </a:r>
          </a:p>
        </p:txBody>
      </p:sp>
      <p:sp>
        <p:nvSpPr>
          <p:cNvPr id="5" name="TextBox 4">
            <a:extLst>
              <a:ext uri="{FF2B5EF4-FFF2-40B4-BE49-F238E27FC236}">
                <a16:creationId xmlns:a16="http://schemas.microsoft.com/office/drawing/2014/main" id="{8F8AE7FA-23E2-4B6D-B27D-CADE93C70B9A}"/>
              </a:ext>
            </a:extLst>
          </p:cNvPr>
          <p:cNvSpPr txBox="1"/>
          <p:nvPr/>
        </p:nvSpPr>
        <p:spPr>
          <a:xfrm>
            <a:off x="523458" y="1810428"/>
            <a:ext cx="2441864" cy="523220"/>
          </a:xfrm>
          <a:prstGeom prst="rect">
            <a:avLst/>
          </a:prstGeom>
          <a:noFill/>
        </p:spPr>
        <p:txBody>
          <a:bodyPr wrap="square">
            <a:spAutoFit/>
          </a:bodyPr>
          <a:lstStyle/>
          <a:p>
            <a:r>
              <a:rPr lang="en-US" sz="1400" b="1" dirty="0">
                <a:latin typeface="+mn-lt"/>
              </a:rPr>
              <a:t>English and 11</a:t>
            </a:r>
          </a:p>
          <a:p>
            <a:r>
              <a:rPr lang="en-US" sz="1400" b="1" dirty="0">
                <a:latin typeface="+mn-lt"/>
              </a:rPr>
              <a:t>Foreign language versions</a:t>
            </a:r>
          </a:p>
        </p:txBody>
      </p:sp>
      <p:sp>
        <p:nvSpPr>
          <p:cNvPr id="7" name="TextBox 6">
            <a:extLst>
              <a:ext uri="{FF2B5EF4-FFF2-40B4-BE49-F238E27FC236}">
                <a16:creationId xmlns:a16="http://schemas.microsoft.com/office/drawing/2014/main" id="{4231C365-CBDC-4E1C-A84C-F4EF479C1377}"/>
              </a:ext>
            </a:extLst>
          </p:cNvPr>
          <p:cNvSpPr txBox="1"/>
          <p:nvPr/>
        </p:nvSpPr>
        <p:spPr>
          <a:xfrm>
            <a:off x="523458" y="3121680"/>
            <a:ext cx="2030144" cy="523220"/>
          </a:xfrm>
          <a:prstGeom prst="rect">
            <a:avLst/>
          </a:prstGeom>
          <a:noFill/>
        </p:spPr>
        <p:txBody>
          <a:bodyPr wrap="square">
            <a:spAutoFit/>
          </a:bodyPr>
          <a:lstStyle/>
          <a:p>
            <a:r>
              <a:rPr lang="en-US" sz="1400" b="1" dirty="0">
                <a:latin typeface="+mn-lt"/>
              </a:rPr>
              <a:t>Self administered by</a:t>
            </a:r>
          </a:p>
          <a:p>
            <a:r>
              <a:rPr lang="en-US" sz="1400" b="1" dirty="0">
                <a:latin typeface="+mn-lt"/>
              </a:rPr>
              <a:t>passenger</a:t>
            </a:r>
          </a:p>
        </p:txBody>
      </p:sp>
      <p:sp>
        <p:nvSpPr>
          <p:cNvPr id="9" name="TextBox 8">
            <a:extLst>
              <a:ext uri="{FF2B5EF4-FFF2-40B4-BE49-F238E27FC236}">
                <a16:creationId xmlns:a16="http://schemas.microsoft.com/office/drawing/2014/main" id="{F1A49CC8-CAF5-4F7E-99AD-3BACDB9DECE8}"/>
              </a:ext>
            </a:extLst>
          </p:cNvPr>
          <p:cNvSpPr txBox="1"/>
          <p:nvPr/>
        </p:nvSpPr>
        <p:spPr>
          <a:xfrm>
            <a:off x="523458" y="4432932"/>
            <a:ext cx="2701637" cy="738664"/>
          </a:xfrm>
          <a:prstGeom prst="rect">
            <a:avLst/>
          </a:prstGeom>
          <a:noFill/>
        </p:spPr>
        <p:txBody>
          <a:bodyPr wrap="square">
            <a:spAutoFit/>
          </a:bodyPr>
          <a:lstStyle/>
          <a:p>
            <a:r>
              <a:rPr lang="en-US" sz="1400" b="1" dirty="0">
                <a:latin typeface="+mn-lt"/>
              </a:rPr>
              <a:t>Same survey for non-resident</a:t>
            </a:r>
          </a:p>
          <a:p>
            <a:r>
              <a:rPr lang="en-US" sz="1400" b="1" dirty="0">
                <a:latin typeface="+mn-lt"/>
              </a:rPr>
              <a:t>and resident travelers …</a:t>
            </a:r>
          </a:p>
          <a:p>
            <a:r>
              <a:rPr lang="en-US" sz="1400" b="1" dirty="0">
                <a:latin typeface="+mn-lt"/>
              </a:rPr>
              <a:t>Skip patterns</a:t>
            </a:r>
          </a:p>
        </p:txBody>
      </p:sp>
      <p:sp>
        <p:nvSpPr>
          <p:cNvPr id="11" name="TextBox 10">
            <a:extLst>
              <a:ext uri="{FF2B5EF4-FFF2-40B4-BE49-F238E27FC236}">
                <a16:creationId xmlns:a16="http://schemas.microsoft.com/office/drawing/2014/main" id="{804FAF1D-BC5C-417C-AB94-9F6923C62C0C}"/>
              </a:ext>
            </a:extLst>
          </p:cNvPr>
          <p:cNvSpPr txBox="1"/>
          <p:nvPr/>
        </p:nvSpPr>
        <p:spPr>
          <a:xfrm>
            <a:off x="7003472" y="1642052"/>
            <a:ext cx="2597728" cy="3754874"/>
          </a:xfrm>
          <a:prstGeom prst="rect">
            <a:avLst/>
          </a:prstGeom>
          <a:noFill/>
        </p:spPr>
        <p:txBody>
          <a:bodyPr wrap="square">
            <a:spAutoFit/>
          </a:bodyPr>
          <a:lstStyle/>
          <a:p>
            <a:r>
              <a:rPr lang="en-US" sz="1400" b="1" dirty="0">
                <a:latin typeface="+mn-lt"/>
              </a:rPr>
              <a:t>New Questionnaire</a:t>
            </a:r>
          </a:p>
          <a:p>
            <a:r>
              <a:rPr lang="en-US" sz="1400" b="1" dirty="0">
                <a:latin typeface="+mn-lt"/>
              </a:rPr>
              <a:t>In 2012</a:t>
            </a:r>
          </a:p>
          <a:p>
            <a:endParaRPr lang="en-US" sz="1400" b="1" dirty="0"/>
          </a:p>
          <a:p>
            <a:endParaRPr lang="en-US" sz="1400" b="1" dirty="0"/>
          </a:p>
          <a:p>
            <a:endParaRPr lang="en-US" sz="1400" b="1" dirty="0"/>
          </a:p>
          <a:p>
            <a:endParaRPr lang="en-US" sz="1400" b="1" dirty="0"/>
          </a:p>
          <a:p>
            <a:endParaRPr lang="en-US" sz="1400" b="1" dirty="0"/>
          </a:p>
          <a:p>
            <a:r>
              <a:rPr lang="en-US" sz="1400" b="1" dirty="0">
                <a:latin typeface="+mn-lt"/>
              </a:rPr>
              <a:t>Designed by Government and the Travel Industry</a:t>
            </a:r>
          </a:p>
          <a:p>
            <a:endParaRPr lang="en-US" sz="1400" b="1" dirty="0"/>
          </a:p>
          <a:p>
            <a:endParaRPr lang="en-US" sz="1400" b="1" dirty="0"/>
          </a:p>
          <a:p>
            <a:endParaRPr lang="en-US" sz="1400" b="1" dirty="0"/>
          </a:p>
          <a:p>
            <a:endParaRPr lang="en-US" sz="1400" b="1" dirty="0">
              <a:latin typeface="+mn-lt"/>
            </a:endParaRPr>
          </a:p>
          <a:p>
            <a:r>
              <a:rPr lang="en-US" sz="1400" b="1" dirty="0">
                <a:latin typeface="+mn-lt"/>
              </a:rPr>
              <a:t>New NTTO Reports </a:t>
            </a:r>
          </a:p>
          <a:p>
            <a:r>
              <a:rPr lang="en-US" sz="1400" b="1" dirty="0">
                <a:latin typeface="+mn-lt"/>
              </a:rPr>
              <a:t>Data on 47</a:t>
            </a:r>
          </a:p>
          <a:p>
            <a:r>
              <a:rPr lang="en-US" sz="1400" b="1" dirty="0">
                <a:latin typeface="+mn-lt"/>
              </a:rPr>
              <a:t>Traveler Characteristics </a:t>
            </a:r>
          </a:p>
          <a:p>
            <a:r>
              <a:rPr lang="en-US" sz="1400" b="1" dirty="0">
                <a:latin typeface="+mn-lt"/>
              </a:rPr>
              <a:t>subset for airports</a:t>
            </a:r>
          </a:p>
        </p:txBody>
      </p:sp>
      <p:sp>
        <p:nvSpPr>
          <p:cNvPr id="13" name="TextBox 12">
            <a:extLst>
              <a:ext uri="{FF2B5EF4-FFF2-40B4-BE49-F238E27FC236}">
                <a16:creationId xmlns:a16="http://schemas.microsoft.com/office/drawing/2014/main" id="{386BF822-A048-40C9-B862-4A91CD52DCFE}"/>
              </a:ext>
            </a:extLst>
          </p:cNvPr>
          <p:cNvSpPr txBox="1"/>
          <p:nvPr/>
        </p:nvSpPr>
        <p:spPr>
          <a:xfrm>
            <a:off x="1538530" y="6083047"/>
            <a:ext cx="6637484" cy="4801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20" b="0" i="1" u="sng" strike="noStrike" kern="1200" cap="none" spc="0" normalizeH="0" baseline="0" noProof="0" dirty="0">
                <a:ln>
                  <a:noFill/>
                </a:ln>
                <a:solidFill>
                  <a:srgbClr val="ED7D31"/>
                </a:solidFill>
                <a:effectLst/>
                <a:uLnTx/>
                <a:uFillTx/>
                <a:latin typeface="+mn-lt"/>
                <a:ea typeface="+mn-ea"/>
                <a:cs typeface="+mn-cs"/>
              </a:rPr>
              <a:t>https://www.trade.gov/travel-tourism-industry</a:t>
            </a:r>
            <a:endParaRPr kumimoji="0" lang="en-US" altLang="en-US" sz="2520" b="0" i="0" u="none" strike="noStrike" kern="1200" cap="none" spc="0" normalizeH="0" baseline="0" noProof="0" dirty="0">
              <a:ln>
                <a:noFill/>
              </a:ln>
              <a:solidFill>
                <a:prstClr val="black"/>
              </a:solidFill>
              <a:effectLst/>
              <a:uLnTx/>
              <a:uFillTx/>
              <a:latin typeface="+mn-lt"/>
              <a:ea typeface="+mn-ea"/>
              <a:cs typeface="+mn-cs"/>
            </a:endParaRPr>
          </a:p>
        </p:txBody>
      </p:sp>
      <p:pic>
        <p:nvPicPr>
          <p:cNvPr id="15" name="Picture 14">
            <a:extLst>
              <a:ext uri="{FF2B5EF4-FFF2-40B4-BE49-F238E27FC236}">
                <a16:creationId xmlns:a16="http://schemas.microsoft.com/office/drawing/2014/main" id="{BA254381-712C-4ABC-B9C7-661EDEB84359}"/>
              </a:ext>
            </a:extLst>
          </p:cNvPr>
          <p:cNvPicPr>
            <a:picLocks noChangeAspect="1"/>
          </p:cNvPicPr>
          <p:nvPr/>
        </p:nvPicPr>
        <p:blipFill>
          <a:blip r:embed="rId3"/>
          <a:stretch>
            <a:fillRect/>
          </a:stretch>
        </p:blipFill>
        <p:spPr>
          <a:xfrm>
            <a:off x="264793" y="6615339"/>
            <a:ext cx="1609483" cy="621846"/>
          </a:xfrm>
          <a:prstGeom prst="rect">
            <a:avLst/>
          </a:prstGeom>
        </p:spPr>
      </p:pic>
      <p:sp>
        <p:nvSpPr>
          <p:cNvPr id="17" name="TextBox 16">
            <a:extLst>
              <a:ext uri="{FF2B5EF4-FFF2-40B4-BE49-F238E27FC236}">
                <a16:creationId xmlns:a16="http://schemas.microsoft.com/office/drawing/2014/main" id="{39569F78-6C38-4FE7-8227-BFF661968DFB}"/>
              </a:ext>
            </a:extLst>
          </p:cNvPr>
          <p:cNvSpPr txBox="1"/>
          <p:nvPr/>
        </p:nvSpPr>
        <p:spPr>
          <a:xfrm>
            <a:off x="977900" y="7044695"/>
            <a:ext cx="2400300" cy="230832"/>
          </a:xfrm>
          <a:prstGeom prst="rect">
            <a:avLst/>
          </a:prstGeom>
          <a:noFill/>
        </p:spPr>
        <p:txBody>
          <a:bodyPr wrap="square">
            <a:spAutoFit/>
          </a:bodyPr>
          <a:lstStyle/>
          <a:p>
            <a:r>
              <a:rPr lang="en-US" sz="900" dirty="0">
                <a:latin typeface="+mn-lt"/>
              </a:rPr>
              <a:t>National Travel &amp; Tourism Office</a:t>
            </a:r>
          </a:p>
        </p:txBody>
      </p:sp>
      <p:pic>
        <p:nvPicPr>
          <p:cNvPr id="18" name="Picture 17">
            <a:extLst>
              <a:ext uri="{FF2B5EF4-FFF2-40B4-BE49-F238E27FC236}">
                <a16:creationId xmlns:a16="http://schemas.microsoft.com/office/drawing/2014/main" id="{E4A65848-CB6A-4748-8108-193A1466E1DA}"/>
              </a:ext>
            </a:extLst>
          </p:cNvPr>
          <p:cNvPicPr>
            <a:picLocks noChangeAspect="1"/>
          </p:cNvPicPr>
          <p:nvPr/>
        </p:nvPicPr>
        <p:blipFill>
          <a:blip r:embed="rId4"/>
          <a:stretch>
            <a:fillRect/>
          </a:stretch>
        </p:blipFill>
        <p:spPr>
          <a:xfrm>
            <a:off x="7485401" y="6681161"/>
            <a:ext cx="816935" cy="634039"/>
          </a:xfrm>
          <a:prstGeom prst="rect">
            <a:avLst/>
          </a:prstGeom>
        </p:spPr>
      </p:pic>
      <p:sp>
        <p:nvSpPr>
          <p:cNvPr id="20" name="TextBox 19">
            <a:extLst>
              <a:ext uri="{FF2B5EF4-FFF2-40B4-BE49-F238E27FC236}">
                <a16:creationId xmlns:a16="http://schemas.microsoft.com/office/drawing/2014/main" id="{07AB1D3F-A415-4B99-8C1F-C160D4B0B6CB}"/>
              </a:ext>
            </a:extLst>
          </p:cNvPr>
          <p:cNvSpPr txBox="1"/>
          <p:nvPr/>
        </p:nvSpPr>
        <p:spPr>
          <a:xfrm>
            <a:off x="8034618" y="6767347"/>
            <a:ext cx="1651000" cy="507831"/>
          </a:xfrm>
          <a:prstGeom prst="rect">
            <a:avLst/>
          </a:prstGeom>
          <a:noFill/>
        </p:spPr>
        <p:txBody>
          <a:bodyPr wrap="square">
            <a:spAutoFit/>
          </a:bodyPr>
          <a:lstStyle/>
          <a:p>
            <a:r>
              <a:rPr lang="en-US" sz="900" b="1" dirty="0">
                <a:latin typeface="+mn-lt"/>
              </a:rPr>
              <a:t>CIC Research, Inc.</a:t>
            </a:r>
          </a:p>
          <a:p>
            <a:r>
              <a:rPr lang="en-US" sz="900" b="1" dirty="0">
                <a:latin typeface="+mn-lt"/>
              </a:rPr>
              <a:t>8361 Vickers Street</a:t>
            </a:r>
          </a:p>
          <a:p>
            <a:r>
              <a:rPr lang="en-US" sz="900" b="1" dirty="0">
                <a:latin typeface="+mn-lt"/>
              </a:rPr>
              <a:t>San Diego, CA   92111-2112</a:t>
            </a:r>
          </a:p>
        </p:txBody>
      </p:sp>
      <p:pic>
        <p:nvPicPr>
          <p:cNvPr id="4" name="Picture 3">
            <a:extLst>
              <a:ext uri="{FF2B5EF4-FFF2-40B4-BE49-F238E27FC236}">
                <a16:creationId xmlns:a16="http://schemas.microsoft.com/office/drawing/2014/main" id="{82BFC089-04A5-486D-BD07-4A223190F39E}"/>
              </a:ext>
            </a:extLst>
          </p:cNvPr>
          <p:cNvPicPr>
            <a:picLocks noChangeAspect="1"/>
          </p:cNvPicPr>
          <p:nvPr/>
        </p:nvPicPr>
        <p:blipFill>
          <a:blip r:embed="rId5"/>
          <a:stretch>
            <a:fillRect/>
          </a:stretch>
        </p:blipFill>
        <p:spPr>
          <a:xfrm>
            <a:off x="2924175" y="1228725"/>
            <a:ext cx="3752850" cy="4857750"/>
          </a:xfrm>
          <a:prstGeom prst="rect">
            <a:avLst/>
          </a:prstGeom>
        </p:spPr>
      </p:pic>
    </p:spTree>
    <p:extLst>
      <p:ext uri="{BB962C8B-B14F-4D97-AF65-F5344CB8AC3E}">
        <p14:creationId xmlns:p14="http://schemas.microsoft.com/office/powerpoint/2010/main" val="4052771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88E6-2A29-4AEA-B826-D63F059D9B48}"/>
              </a:ext>
            </a:extLst>
          </p:cNvPr>
          <p:cNvSpPr>
            <a:spLocks noGrp="1"/>
          </p:cNvSpPr>
          <p:nvPr>
            <p:ph type="title"/>
          </p:nvPr>
        </p:nvSpPr>
        <p:spPr>
          <a:xfrm>
            <a:off x="660400" y="186261"/>
            <a:ext cx="8280400" cy="1102273"/>
          </a:xfrm>
        </p:spPr>
        <p:txBody>
          <a:bodyPr>
            <a:normAutofit/>
          </a:bodyPr>
          <a:lstStyle/>
          <a:p>
            <a:pPr algn="ctr"/>
            <a:r>
              <a:rPr lang="en-US" sz="2400" dirty="0"/>
              <a:t>Trip Decision Information - 2019 Travelers Using All U.S. International Airports as Port of Entry/Embarkation </a:t>
            </a:r>
          </a:p>
        </p:txBody>
      </p:sp>
      <p:graphicFrame>
        <p:nvGraphicFramePr>
          <p:cNvPr id="3" name="Table 3">
            <a:extLst>
              <a:ext uri="{FF2B5EF4-FFF2-40B4-BE49-F238E27FC236}">
                <a16:creationId xmlns:a16="http://schemas.microsoft.com/office/drawing/2014/main" id="{9888DF2C-F158-40FC-99FA-FCAE55A12AC7}"/>
              </a:ext>
            </a:extLst>
          </p:cNvPr>
          <p:cNvGraphicFramePr>
            <a:graphicFrameLocks noGrp="1"/>
          </p:cNvGraphicFramePr>
          <p:nvPr>
            <p:extLst>
              <p:ext uri="{D42A27DB-BD31-4B8C-83A1-F6EECF244321}">
                <p14:modId xmlns:p14="http://schemas.microsoft.com/office/powerpoint/2010/main" val="1810868034"/>
              </p:ext>
            </p:extLst>
          </p:nvPr>
        </p:nvGraphicFramePr>
        <p:xfrm>
          <a:off x="1036920" y="1507759"/>
          <a:ext cx="7245685" cy="4140606"/>
        </p:xfrm>
        <a:graphic>
          <a:graphicData uri="http://schemas.openxmlformats.org/drawingml/2006/table">
            <a:tbl>
              <a:tblPr firstRow="1" bandRow="1">
                <a:tableStyleId>{5C22544A-7EE6-4342-B048-85BDC9FD1C3A}</a:tableStyleId>
              </a:tblPr>
              <a:tblGrid>
                <a:gridCol w="4126686">
                  <a:extLst>
                    <a:ext uri="{9D8B030D-6E8A-4147-A177-3AD203B41FA5}">
                      <a16:colId xmlns:a16="http://schemas.microsoft.com/office/drawing/2014/main" val="620450080"/>
                    </a:ext>
                  </a:extLst>
                </a:gridCol>
                <a:gridCol w="1038409">
                  <a:extLst>
                    <a:ext uri="{9D8B030D-6E8A-4147-A177-3AD203B41FA5}">
                      <a16:colId xmlns:a16="http://schemas.microsoft.com/office/drawing/2014/main" val="4228798431"/>
                    </a:ext>
                  </a:extLst>
                </a:gridCol>
                <a:gridCol w="1038409">
                  <a:extLst>
                    <a:ext uri="{9D8B030D-6E8A-4147-A177-3AD203B41FA5}">
                      <a16:colId xmlns:a16="http://schemas.microsoft.com/office/drawing/2014/main" val="1040916819"/>
                    </a:ext>
                  </a:extLst>
                </a:gridCol>
                <a:gridCol w="1042181">
                  <a:extLst>
                    <a:ext uri="{9D8B030D-6E8A-4147-A177-3AD203B41FA5}">
                      <a16:colId xmlns:a16="http://schemas.microsoft.com/office/drawing/2014/main" val="500224768"/>
                    </a:ext>
                  </a:extLst>
                </a:gridCol>
              </a:tblGrid>
              <a:tr h="1241904">
                <a:tc>
                  <a:txBody>
                    <a:bodyPr/>
                    <a:lstStyle/>
                    <a:p>
                      <a:pPr algn="ctr"/>
                      <a:r>
                        <a:rPr lang="en-US" sz="1400" dirty="0"/>
                        <a:t>Trip Decision Information</a:t>
                      </a:r>
                    </a:p>
                  </a:txBody>
                  <a:tcPr anchor="b"/>
                </a:tc>
                <a:tc>
                  <a:txBody>
                    <a:bodyPr/>
                    <a:lstStyle/>
                    <a:p>
                      <a:pPr algn="ctr"/>
                      <a:r>
                        <a:rPr lang="en-US" sz="1400" dirty="0"/>
                        <a:t>Overseas Travelers to the U.S. </a:t>
                      </a:r>
                    </a:p>
                  </a:txBody>
                  <a:tcPr anchor="b"/>
                </a:tc>
                <a:tc>
                  <a:txBody>
                    <a:bodyPr/>
                    <a:lstStyle/>
                    <a:p>
                      <a:pPr algn="ctr"/>
                      <a:r>
                        <a:rPr lang="en-US" sz="1400" dirty="0"/>
                        <a:t>U.S. Residents on an Overseas Trip</a:t>
                      </a:r>
                    </a:p>
                  </a:txBody>
                  <a:tcPr anchor="b"/>
                </a:tc>
                <a:tc>
                  <a:txBody>
                    <a:bodyPr/>
                    <a:lstStyle/>
                    <a:p>
                      <a:pPr algn="ctr"/>
                      <a:r>
                        <a:rPr lang="en-US" sz="1400" dirty="0"/>
                        <a:t>Combined U.S. Residents &amp; Overseas Visitors</a:t>
                      </a:r>
                    </a:p>
                  </a:txBody>
                  <a:tcPr anchor="b"/>
                </a:tc>
                <a:extLst>
                  <a:ext uri="{0D108BD9-81ED-4DB2-BD59-A6C34878D82A}">
                    <a16:rowId xmlns:a16="http://schemas.microsoft.com/office/drawing/2014/main" val="3207866443"/>
                  </a:ext>
                </a:extLst>
              </a:tr>
              <a:tr h="322078">
                <a:tc>
                  <a:txBody>
                    <a:bodyPr/>
                    <a:lstStyle/>
                    <a:p>
                      <a:r>
                        <a:rPr lang="en-US" sz="1400" dirty="0"/>
                        <a:t>Trip Decision Time Prior to Departure (days)</a:t>
                      </a:r>
                    </a:p>
                  </a:txBody>
                  <a:tcPr/>
                </a:tc>
                <a:tc>
                  <a:txBody>
                    <a:bodyPr/>
                    <a:lstStyle/>
                    <a:p>
                      <a:pPr algn="ctr"/>
                      <a:r>
                        <a:rPr lang="en-US" sz="1400" dirty="0"/>
                        <a:t>102</a:t>
                      </a:r>
                    </a:p>
                  </a:txBody>
                  <a:tcPr/>
                </a:tc>
                <a:tc>
                  <a:txBody>
                    <a:bodyPr/>
                    <a:lstStyle/>
                    <a:p>
                      <a:pPr algn="ctr"/>
                      <a:r>
                        <a:rPr lang="en-US" sz="1400" dirty="0"/>
                        <a:t>110</a:t>
                      </a:r>
                    </a:p>
                  </a:txBody>
                  <a:tcPr/>
                </a:tc>
                <a:tc>
                  <a:txBody>
                    <a:bodyPr/>
                    <a:lstStyle/>
                    <a:p>
                      <a:pPr algn="ctr"/>
                      <a:r>
                        <a:rPr lang="en-US" sz="1400" dirty="0"/>
                        <a:t>107</a:t>
                      </a:r>
                    </a:p>
                  </a:txBody>
                  <a:tcPr/>
                </a:tc>
                <a:extLst>
                  <a:ext uri="{0D108BD9-81ED-4DB2-BD59-A6C34878D82A}">
                    <a16:rowId xmlns:a16="http://schemas.microsoft.com/office/drawing/2014/main" val="2510015734"/>
                  </a:ext>
                </a:extLst>
              </a:tr>
              <a:tr h="322078">
                <a:tc>
                  <a:txBody>
                    <a:bodyPr/>
                    <a:lstStyle/>
                    <a:p>
                      <a:r>
                        <a:rPr lang="en-US" sz="1400" dirty="0"/>
                        <a:t>Airline Reservation Time Prior to Departure (days)</a:t>
                      </a:r>
                    </a:p>
                  </a:txBody>
                  <a:tcPr/>
                </a:tc>
                <a:tc>
                  <a:txBody>
                    <a:bodyPr/>
                    <a:lstStyle/>
                    <a:p>
                      <a:pPr algn="ctr"/>
                      <a:r>
                        <a:rPr lang="en-US" sz="1400" dirty="0"/>
                        <a:t>77</a:t>
                      </a:r>
                    </a:p>
                  </a:txBody>
                  <a:tcPr/>
                </a:tc>
                <a:tc>
                  <a:txBody>
                    <a:bodyPr/>
                    <a:lstStyle/>
                    <a:p>
                      <a:pPr algn="ctr"/>
                      <a:r>
                        <a:rPr lang="en-US" sz="1400" dirty="0"/>
                        <a:t>78</a:t>
                      </a:r>
                    </a:p>
                  </a:txBody>
                  <a:tcPr/>
                </a:tc>
                <a:tc>
                  <a:txBody>
                    <a:bodyPr/>
                    <a:lstStyle/>
                    <a:p>
                      <a:pPr algn="ctr"/>
                      <a:r>
                        <a:rPr lang="en-US" sz="1400" dirty="0"/>
                        <a:t>78</a:t>
                      </a:r>
                    </a:p>
                  </a:txBody>
                  <a:tcPr/>
                </a:tc>
                <a:extLst>
                  <a:ext uri="{0D108BD9-81ED-4DB2-BD59-A6C34878D82A}">
                    <a16:rowId xmlns:a16="http://schemas.microsoft.com/office/drawing/2014/main" val="2737147271"/>
                  </a:ext>
                </a:extLst>
              </a:tr>
              <a:tr h="322078">
                <a:tc>
                  <a:txBody>
                    <a:bodyPr/>
                    <a:lstStyle/>
                    <a:p>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1578117074"/>
                  </a:ext>
                </a:extLst>
              </a:tr>
              <a:tr h="322078">
                <a:tc>
                  <a:txBody>
                    <a:bodyPr/>
                    <a:lstStyle/>
                    <a:p>
                      <a:r>
                        <a:rPr lang="en-US" sz="1400" dirty="0"/>
                        <a:t>Top 3 Source for Making Airline Reservations</a:t>
                      </a:r>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2841877555"/>
                  </a:ext>
                </a:extLst>
              </a:tr>
              <a:tr h="322078">
                <a:tc>
                  <a:txBody>
                    <a:bodyPr/>
                    <a:lstStyle/>
                    <a:p>
                      <a:r>
                        <a:rPr lang="en-US" sz="1400" dirty="0"/>
                        <a:t>     Directly with the Airline</a:t>
                      </a:r>
                    </a:p>
                  </a:txBody>
                  <a:tcPr/>
                </a:tc>
                <a:tc>
                  <a:txBody>
                    <a:bodyPr/>
                    <a:lstStyle/>
                    <a:p>
                      <a:pPr algn="ctr"/>
                      <a:r>
                        <a:rPr lang="en-US" sz="1400" dirty="0"/>
                        <a:t>36%</a:t>
                      </a:r>
                    </a:p>
                  </a:txBody>
                  <a:tcPr/>
                </a:tc>
                <a:tc>
                  <a:txBody>
                    <a:bodyPr/>
                    <a:lstStyle/>
                    <a:p>
                      <a:pPr algn="ctr"/>
                      <a:r>
                        <a:rPr lang="en-US" sz="1400" dirty="0"/>
                        <a:t>43%</a:t>
                      </a:r>
                    </a:p>
                  </a:txBody>
                  <a:tcPr/>
                </a:tc>
                <a:tc>
                  <a:txBody>
                    <a:bodyPr/>
                    <a:lstStyle/>
                    <a:p>
                      <a:pPr algn="ctr"/>
                      <a:r>
                        <a:rPr lang="en-US" sz="1400" dirty="0"/>
                        <a:t>40%</a:t>
                      </a:r>
                    </a:p>
                  </a:txBody>
                  <a:tcPr/>
                </a:tc>
                <a:extLst>
                  <a:ext uri="{0D108BD9-81ED-4DB2-BD59-A6C34878D82A}">
                    <a16:rowId xmlns:a16="http://schemas.microsoft.com/office/drawing/2014/main" val="2515600594"/>
                  </a:ext>
                </a:extLst>
              </a:tr>
              <a:tr h="322078">
                <a:tc>
                  <a:txBody>
                    <a:bodyPr/>
                    <a:lstStyle/>
                    <a:p>
                      <a:r>
                        <a:rPr lang="en-US" sz="1400" dirty="0"/>
                        <a:t>     Internet Booking Service</a:t>
                      </a:r>
                    </a:p>
                  </a:txBody>
                  <a:tcPr/>
                </a:tc>
                <a:tc>
                  <a:txBody>
                    <a:bodyPr/>
                    <a:lstStyle/>
                    <a:p>
                      <a:pPr algn="ctr"/>
                      <a:r>
                        <a:rPr lang="en-US" sz="1400" dirty="0"/>
                        <a:t>32%</a:t>
                      </a:r>
                    </a:p>
                  </a:txBody>
                  <a:tcPr/>
                </a:tc>
                <a:tc>
                  <a:txBody>
                    <a:bodyPr/>
                    <a:lstStyle/>
                    <a:p>
                      <a:pPr algn="ctr"/>
                      <a:r>
                        <a:rPr lang="en-US" sz="1400" dirty="0"/>
                        <a:t>32%</a:t>
                      </a:r>
                    </a:p>
                  </a:txBody>
                  <a:tcPr/>
                </a:tc>
                <a:tc>
                  <a:txBody>
                    <a:bodyPr/>
                    <a:lstStyle/>
                    <a:p>
                      <a:pPr algn="ctr"/>
                      <a:r>
                        <a:rPr lang="en-US" sz="1400" dirty="0"/>
                        <a:t>32%</a:t>
                      </a:r>
                    </a:p>
                  </a:txBody>
                  <a:tcPr/>
                </a:tc>
                <a:extLst>
                  <a:ext uri="{0D108BD9-81ED-4DB2-BD59-A6C34878D82A}">
                    <a16:rowId xmlns:a16="http://schemas.microsoft.com/office/drawing/2014/main" val="1905234495"/>
                  </a:ext>
                </a:extLst>
              </a:tr>
              <a:tr h="322078">
                <a:tc>
                  <a:txBody>
                    <a:bodyPr/>
                    <a:lstStyle/>
                    <a:p>
                      <a:r>
                        <a:rPr lang="en-US" sz="1400" dirty="0"/>
                        <a:t>     Travel Agency Office</a:t>
                      </a:r>
                    </a:p>
                  </a:txBody>
                  <a:tcPr/>
                </a:tc>
                <a:tc>
                  <a:txBody>
                    <a:bodyPr/>
                    <a:lstStyle/>
                    <a:p>
                      <a:pPr algn="ctr"/>
                      <a:r>
                        <a:rPr lang="en-US" sz="1400" dirty="0"/>
                        <a:t>21%</a:t>
                      </a:r>
                    </a:p>
                  </a:txBody>
                  <a:tcPr/>
                </a:tc>
                <a:tc>
                  <a:txBody>
                    <a:bodyPr/>
                    <a:lstStyle/>
                    <a:p>
                      <a:pPr algn="ctr"/>
                      <a:r>
                        <a:rPr lang="en-US" sz="1400" dirty="0"/>
                        <a:t>15%</a:t>
                      </a:r>
                    </a:p>
                  </a:txBody>
                  <a:tcPr/>
                </a:tc>
                <a:tc>
                  <a:txBody>
                    <a:bodyPr/>
                    <a:lstStyle/>
                    <a:p>
                      <a:pPr algn="ctr"/>
                      <a:r>
                        <a:rPr lang="en-US" sz="1400" dirty="0"/>
                        <a:t>18%</a:t>
                      </a:r>
                    </a:p>
                  </a:txBody>
                  <a:tcPr/>
                </a:tc>
                <a:extLst>
                  <a:ext uri="{0D108BD9-81ED-4DB2-BD59-A6C34878D82A}">
                    <a16:rowId xmlns:a16="http://schemas.microsoft.com/office/drawing/2014/main" val="4030016417"/>
                  </a:ext>
                </a:extLst>
              </a:tr>
              <a:tr h="322078">
                <a:tc>
                  <a:txBody>
                    <a:bodyPr/>
                    <a:lstStyle/>
                    <a:p>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2593903895"/>
                  </a:ext>
                </a:extLst>
              </a:tr>
              <a:tr h="322078">
                <a:tc>
                  <a:txBody>
                    <a:bodyPr/>
                    <a:lstStyle/>
                    <a:p>
                      <a:r>
                        <a:rPr lang="en-US" sz="1400" dirty="0"/>
                        <a:t>% of Travelers Buying Travel Insurance for Trip</a:t>
                      </a:r>
                    </a:p>
                  </a:txBody>
                  <a:tcPr/>
                </a:tc>
                <a:tc>
                  <a:txBody>
                    <a:bodyPr/>
                    <a:lstStyle/>
                    <a:p>
                      <a:pPr algn="ctr"/>
                      <a:r>
                        <a:rPr lang="en-US" sz="1400" dirty="0"/>
                        <a:t>58%</a:t>
                      </a:r>
                    </a:p>
                  </a:txBody>
                  <a:tcPr/>
                </a:tc>
                <a:tc>
                  <a:txBody>
                    <a:bodyPr/>
                    <a:lstStyle/>
                    <a:p>
                      <a:pPr algn="ctr"/>
                      <a:r>
                        <a:rPr lang="en-US" sz="1400" dirty="0"/>
                        <a:t>33%</a:t>
                      </a:r>
                    </a:p>
                  </a:txBody>
                  <a:tcPr/>
                </a:tc>
                <a:tc>
                  <a:txBody>
                    <a:bodyPr/>
                    <a:lstStyle/>
                    <a:p>
                      <a:pPr algn="ctr"/>
                      <a:r>
                        <a:rPr lang="en-US" sz="1400" dirty="0"/>
                        <a:t>45%</a:t>
                      </a:r>
                    </a:p>
                  </a:txBody>
                  <a:tcPr/>
                </a:tc>
                <a:extLst>
                  <a:ext uri="{0D108BD9-81ED-4DB2-BD59-A6C34878D82A}">
                    <a16:rowId xmlns:a16="http://schemas.microsoft.com/office/drawing/2014/main" val="3180178636"/>
                  </a:ext>
                </a:extLst>
              </a:tr>
            </a:tbl>
          </a:graphicData>
        </a:graphic>
      </p:graphicFrame>
      <p:pic>
        <p:nvPicPr>
          <p:cNvPr id="5" name="Picture 4">
            <a:extLst>
              <a:ext uri="{FF2B5EF4-FFF2-40B4-BE49-F238E27FC236}">
                <a16:creationId xmlns:a16="http://schemas.microsoft.com/office/drawing/2014/main" id="{7997382A-9AEA-447B-BEEF-BF55AFA2BEDE}"/>
              </a:ext>
            </a:extLst>
          </p:cNvPr>
          <p:cNvPicPr>
            <a:picLocks noChangeAspect="1"/>
          </p:cNvPicPr>
          <p:nvPr/>
        </p:nvPicPr>
        <p:blipFill>
          <a:blip r:embed="rId3"/>
          <a:stretch>
            <a:fillRect/>
          </a:stretch>
        </p:blipFill>
        <p:spPr>
          <a:xfrm>
            <a:off x="243008" y="6608740"/>
            <a:ext cx="1609483" cy="621846"/>
          </a:xfrm>
          <a:prstGeom prst="rect">
            <a:avLst/>
          </a:prstGeom>
        </p:spPr>
      </p:pic>
      <p:sp>
        <p:nvSpPr>
          <p:cNvPr id="6" name="TextBox 5">
            <a:extLst>
              <a:ext uri="{FF2B5EF4-FFF2-40B4-BE49-F238E27FC236}">
                <a16:creationId xmlns:a16="http://schemas.microsoft.com/office/drawing/2014/main" id="{7B0A321D-EE8F-4FD2-9898-792CAF3F3B37}"/>
              </a:ext>
            </a:extLst>
          </p:cNvPr>
          <p:cNvSpPr txBox="1"/>
          <p:nvPr/>
        </p:nvSpPr>
        <p:spPr>
          <a:xfrm>
            <a:off x="1036920" y="5648365"/>
            <a:ext cx="3124200" cy="253916"/>
          </a:xfrm>
          <a:prstGeom prst="rect">
            <a:avLst/>
          </a:prstGeom>
          <a:noFill/>
        </p:spPr>
        <p:txBody>
          <a:bodyPr wrap="square" rtlCol="0">
            <a:spAutoFit/>
          </a:bodyPr>
          <a:lstStyle/>
          <a:p>
            <a:r>
              <a:rPr lang="en-US" sz="1050" dirty="0">
                <a:latin typeface="+mn-lt"/>
              </a:rPr>
              <a:t>Source: NTTO Survey of International Air Travelers</a:t>
            </a:r>
          </a:p>
        </p:txBody>
      </p:sp>
      <p:sp>
        <p:nvSpPr>
          <p:cNvPr id="8" name="TextBox 7">
            <a:extLst>
              <a:ext uri="{FF2B5EF4-FFF2-40B4-BE49-F238E27FC236}">
                <a16:creationId xmlns:a16="http://schemas.microsoft.com/office/drawing/2014/main" id="{45FD56C5-6DA0-4699-A7D3-33A29990BA01}"/>
              </a:ext>
            </a:extLst>
          </p:cNvPr>
          <p:cNvSpPr txBox="1"/>
          <p:nvPr/>
        </p:nvSpPr>
        <p:spPr>
          <a:xfrm>
            <a:off x="914400" y="7021217"/>
            <a:ext cx="2298700" cy="230832"/>
          </a:xfrm>
          <a:prstGeom prst="rect">
            <a:avLst/>
          </a:prstGeom>
          <a:noFill/>
        </p:spPr>
        <p:txBody>
          <a:bodyPr wrap="square">
            <a:spAutoFit/>
          </a:bodyPr>
          <a:lstStyle/>
          <a:p>
            <a:r>
              <a:rPr lang="en-US" sz="900" dirty="0">
                <a:latin typeface="+mn-lt"/>
              </a:rPr>
              <a:t>National Travel &amp; Tourism Office</a:t>
            </a:r>
          </a:p>
        </p:txBody>
      </p:sp>
      <p:pic>
        <p:nvPicPr>
          <p:cNvPr id="9" name="Picture 8">
            <a:extLst>
              <a:ext uri="{FF2B5EF4-FFF2-40B4-BE49-F238E27FC236}">
                <a16:creationId xmlns:a16="http://schemas.microsoft.com/office/drawing/2014/main" id="{81DC7C73-51F1-4B87-B71E-3B36DBE18216}"/>
              </a:ext>
            </a:extLst>
          </p:cNvPr>
          <p:cNvPicPr>
            <a:picLocks noChangeAspect="1"/>
          </p:cNvPicPr>
          <p:nvPr/>
        </p:nvPicPr>
        <p:blipFill>
          <a:blip r:embed="rId4"/>
          <a:stretch>
            <a:fillRect/>
          </a:stretch>
        </p:blipFill>
        <p:spPr>
          <a:xfrm>
            <a:off x="7275032" y="6682733"/>
            <a:ext cx="816935" cy="634039"/>
          </a:xfrm>
          <a:prstGeom prst="rect">
            <a:avLst/>
          </a:prstGeom>
        </p:spPr>
      </p:pic>
      <p:sp>
        <p:nvSpPr>
          <p:cNvPr id="4" name="TextBox 3">
            <a:extLst>
              <a:ext uri="{FF2B5EF4-FFF2-40B4-BE49-F238E27FC236}">
                <a16:creationId xmlns:a16="http://schemas.microsoft.com/office/drawing/2014/main" id="{89FB2832-C12B-4FBB-B4E8-941D739CE80E}"/>
              </a:ext>
            </a:extLst>
          </p:cNvPr>
          <p:cNvSpPr txBox="1"/>
          <p:nvPr/>
        </p:nvSpPr>
        <p:spPr>
          <a:xfrm>
            <a:off x="7934325" y="6768921"/>
            <a:ext cx="1533525" cy="507831"/>
          </a:xfrm>
          <a:prstGeom prst="rect">
            <a:avLst/>
          </a:prstGeom>
          <a:noFill/>
        </p:spPr>
        <p:txBody>
          <a:bodyPr wrap="square" rtlCol="0">
            <a:spAutoFit/>
          </a:bodyPr>
          <a:lstStyle/>
          <a:p>
            <a:r>
              <a:rPr lang="en-US" sz="900" b="1" dirty="0">
                <a:latin typeface="+mn-lt"/>
              </a:rPr>
              <a:t>CIC Research, Inc.</a:t>
            </a:r>
          </a:p>
          <a:p>
            <a:r>
              <a:rPr lang="en-US" sz="900" b="1" dirty="0">
                <a:latin typeface="+mn-lt"/>
              </a:rPr>
              <a:t>8361 Vickers Street</a:t>
            </a:r>
          </a:p>
          <a:p>
            <a:r>
              <a:rPr lang="en-US" sz="900" b="1" dirty="0">
                <a:latin typeface="+mn-lt"/>
              </a:rPr>
              <a:t>San Diego, CA   92111-2112</a:t>
            </a:r>
          </a:p>
        </p:txBody>
      </p:sp>
    </p:spTree>
    <p:extLst>
      <p:ext uri="{BB962C8B-B14F-4D97-AF65-F5344CB8AC3E}">
        <p14:creationId xmlns:p14="http://schemas.microsoft.com/office/powerpoint/2010/main" val="3109261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6">
            <a:extLst>
              <a:ext uri="{FF2B5EF4-FFF2-40B4-BE49-F238E27FC236}">
                <a16:creationId xmlns:a16="http://schemas.microsoft.com/office/drawing/2014/main" id="{C5BE2352-EBA2-40BE-89FE-B6153EBB610F}"/>
              </a:ext>
            </a:extLst>
          </p:cNvPr>
          <p:cNvGraphicFramePr>
            <a:graphicFrameLocks noGrp="1"/>
          </p:cNvGraphicFramePr>
          <p:nvPr>
            <p:ph sz="half" idx="1"/>
            <p:extLst>
              <p:ext uri="{D42A27DB-BD31-4B8C-83A1-F6EECF244321}">
                <p14:modId xmlns:p14="http://schemas.microsoft.com/office/powerpoint/2010/main" val="2371322975"/>
              </p:ext>
            </p:extLst>
          </p:nvPr>
        </p:nvGraphicFramePr>
        <p:xfrm>
          <a:off x="631825" y="1725068"/>
          <a:ext cx="4064000" cy="46402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696A0D4-A513-4BB2-AED1-14E57BC347D0}"/>
              </a:ext>
            </a:extLst>
          </p:cNvPr>
          <p:cNvSpPr>
            <a:spLocks noGrp="1"/>
          </p:cNvSpPr>
          <p:nvPr>
            <p:ph type="title"/>
          </p:nvPr>
        </p:nvSpPr>
        <p:spPr>
          <a:xfrm>
            <a:off x="473075" y="165327"/>
            <a:ext cx="8280400" cy="1414462"/>
          </a:xfrm>
        </p:spPr>
        <p:txBody>
          <a:bodyPr>
            <a:normAutofit/>
          </a:bodyPr>
          <a:lstStyle/>
          <a:p>
            <a:pPr algn="ctr"/>
            <a:r>
              <a:rPr lang="en-US" sz="2400" dirty="0"/>
              <a:t>Total International Traffic Traveling Overseas via All U.S. International Airports as Port-of-Entry/Port of Embarkation 2019</a:t>
            </a:r>
          </a:p>
        </p:txBody>
      </p:sp>
      <p:graphicFrame>
        <p:nvGraphicFramePr>
          <p:cNvPr id="10" name="Content Placeholder 9">
            <a:extLst>
              <a:ext uri="{FF2B5EF4-FFF2-40B4-BE49-F238E27FC236}">
                <a16:creationId xmlns:a16="http://schemas.microsoft.com/office/drawing/2014/main" id="{CA1F7D38-F76F-4A59-AF07-043B23975C9A}"/>
              </a:ext>
            </a:extLst>
          </p:cNvPr>
          <p:cNvGraphicFramePr>
            <a:graphicFrameLocks noGrp="1"/>
          </p:cNvGraphicFramePr>
          <p:nvPr>
            <p:ph sz="half" idx="2"/>
            <p:extLst>
              <p:ext uri="{D42A27DB-BD31-4B8C-83A1-F6EECF244321}">
                <p14:modId xmlns:p14="http://schemas.microsoft.com/office/powerpoint/2010/main" val="3041387310"/>
              </p:ext>
            </p:extLst>
          </p:nvPr>
        </p:nvGraphicFramePr>
        <p:xfrm>
          <a:off x="4876800" y="1754693"/>
          <a:ext cx="4064000" cy="4591511"/>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B7DF1D16-057C-437A-B64F-FEC5DDC72AA0}"/>
              </a:ext>
            </a:extLst>
          </p:cNvPr>
          <p:cNvPicPr>
            <a:picLocks noChangeAspect="1"/>
          </p:cNvPicPr>
          <p:nvPr/>
        </p:nvPicPr>
        <p:blipFill>
          <a:blip r:embed="rId5"/>
          <a:stretch>
            <a:fillRect/>
          </a:stretch>
        </p:blipFill>
        <p:spPr>
          <a:xfrm>
            <a:off x="281108" y="6528027"/>
            <a:ext cx="1609483" cy="621846"/>
          </a:xfrm>
          <a:prstGeom prst="rect">
            <a:avLst/>
          </a:prstGeom>
        </p:spPr>
      </p:pic>
      <p:sp>
        <p:nvSpPr>
          <p:cNvPr id="6" name="TextBox 5">
            <a:extLst>
              <a:ext uri="{FF2B5EF4-FFF2-40B4-BE49-F238E27FC236}">
                <a16:creationId xmlns:a16="http://schemas.microsoft.com/office/drawing/2014/main" id="{97319025-912D-4224-98FA-3BBD2153C3DA}"/>
              </a:ext>
            </a:extLst>
          </p:cNvPr>
          <p:cNvSpPr txBox="1"/>
          <p:nvPr/>
        </p:nvSpPr>
        <p:spPr>
          <a:xfrm>
            <a:off x="923925" y="6235086"/>
            <a:ext cx="2924175" cy="353943"/>
          </a:xfrm>
          <a:prstGeom prst="rect">
            <a:avLst/>
          </a:prstGeom>
          <a:noFill/>
        </p:spPr>
        <p:txBody>
          <a:bodyPr wrap="square" rtlCol="0">
            <a:spAutoFit/>
          </a:bodyPr>
          <a:lstStyle/>
          <a:p>
            <a:r>
              <a:rPr lang="en-US" sz="900" dirty="0">
                <a:latin typeface="+mn-lt"/>
              </a:rPr>
              <a:t>Source: NTTO Survey of International Air Travelers</a:t>
            </a:r>
          </a:p>
          <a:p>
            <a:endParaRPr lang="en-US" sz="800" dirty="0"/>
          </a:p>
        </p:txBody>
      </p:sp>
      <p:sp>
        <p:nvSpPr>
          <p:cNvPr id="8" name="TextBox 7">
            <a:extLst>
              <a:ext uri="{FF2B5EF4-FFF2-40B4-BE49-F238E27FC236}">
                <a16:creationId xmlns:a16="http://schemas.microsoft.com/office/drawing/2014/main" id="{360D48B4-22E8-44B4-9F9E-1C38A3D44A8D}"/>
              </a:ext>
            </a:extLst>
          </p:cNvPr>
          <p:cNvSpPr txBox="1"/>
          <p:nvPr/>
        </p:nvSpPr>
        <p:spPr>
          <a:xfrm>
            <a:off x="5238751" y="6235086"/>
            <a:ext cx="2924176" cy="353943"/>
          </a:xfrm>
          <a:prstGeom prst="rect">
            <a:avLst/>
          </a:prstGeom>
          <a:noFill/>
        </p:spPr>
        <p:txBody>
          <a:bodyPr wrap="square" rtlCol="0">
            <a:spAutoFit/>
          </a:bodyPr>
          <a:lstStyle/>
          <a:p>
            <a:r>
              <a:rPr lang="en-US" sz="900" dirty="0">
                <a:latin typeface="+mn-lt"/>
              </a:rPr>
              <a:t>Source: NTTO Survey of International Air Travelers</a:t>
            </a:r>
          </a:p>
          <a:p>
            <a:endParaRPr lang="en-US" sz="800" dirty="0"/>
          </a:p>
        </p:txBody>
      </p:sp>
      <p:sp>
        <p:nvSpPr>
          <p:cNvPr id="11" name="TextBox 10">
            <a:extLst>
              <a:ext uri="{FF2B5EF4-FFF2-40B4-BE49-F238E27FC236}">
                <a16:creationId xmlns:a16="http://schemas.microsoft.com/office/drawing/2014/main" id="{5E96EFDC-46CE-4EE7-A8D6-94C50318A79F}"/>
              </a:ext>
            </a:extLst>
          </p:cNvPr>
          <p:cNvSpPr txBox="1"/>
          <p:nvPr/>
        </p:nvSpPr>
        <p:spPr>
          <a:xfrm>
            <a:off x="1000124" y="6996674"/>
            <a:ext cx="1895475" cy="230832"/>
          </a:xfrm>
          <a:prstGeom prst="rect">
            <a:avLst/>
          </a:prstGeom>
          <a:noFill/>
        </p:spPr>
        <p:txBody>
          <a:bodyPr wrap="square">
            <a:spAutoFit/>
          </a:bodyPr>
          <a:lstStyle/>
          <a:p>
            <a:r>
              <a:rPr lang="en-US" sz="900" dirty="0">
                <a:latin typeface="+mn-lt"/>
              </a:rPr>
              <a:t>National Travel &amp; Tourism Office</a:t>
            </a:r>
          </a:p>
        </p:txBody>
      </p:sp>
      <p:pic>
        <p:nvPicPr>
          <p:cNvPr id="7" name="Picture 6">
            <a:extLst>
              <a:ext uri="{FF2B5EF4-FFF2-40B4-BE49-F238E27FC236}">
                <a16:creationId xmlns:a16="http://schemas.microsoft.com/office/drawing/2014/main" id="{345530DA-5066-4430-8C80-1F68868825A4}"/>
              </a:ext>
            </a:extLst>
          </p:cNvPr>
          <p:cNvPicPr>
            <a:picLocks noChangeAspect="1"/>
          </p:cNvPicPr>
          <p:nvPr/>
        </p:nvPicPr>
        <p:blipFill>
          <a:blip r:embed="rId6"/>
          <a:stretch>
            <a:fillRect/>
          </a:stretch>
        </p:blipFill>
        <p:spPr>
          <a:xfrm>
            <a:off x="7260269" y="6681161"/>
            <a:ext cx="816935" cy="634039"/>
          </a:xfrm>
          <a:prstGeom prst="rect">
            <a:avLst/>
          </a:prstGeom>
        </p:spPr>
      </p:pic>
      <p:sp>
        <p:nvSpPr>
          <p:cNvPr id="3" name="TextBox 2">
            <a:extLst>
              <a:ext uri="{FF2B5EF4-FFF2-40B4-BE49-F238E27FC236}">
                <a16:creationId xmlns:a16="http://schemas.microsoft.com/office/drawing/2014/main" id="{F09E6E22-008E-4A8F-9D25-34A54F7E7E91}"/>
              </a:ext>
            </a:extLst>
          </p:cNvPr>
          <p:cNvSpPr txBox="1"/>
          <p:nvPr/>
        </p:nvSpPr>
        <p:spPr>
          <a:xfrm>
            <a:off x="7905750" y="6765841"/>
            <a:ext cx="1695450" cy="507831"/>
          </a:xfrm>
          <a:prstGeom prst="rect">
            <a:avLst/>
          </a:prstGeom>
          <a:noFill/>
        </p:spPr>
        <p:txBody>
          <a:bodyPr wrap="square" rtlCol="0">
            <a:spAutoFit/>
          </a:bodyPr>
          <a:lstStyle/>
          <a:p>
            <a:r>
              <a:rPr lang="en-US" sz="900" b="1" dirty="0">
                <a:latin typeface="+mn-lt"/>
              </a:rPr>
              <a:t>CIC Research, Inc.</a:t>
            </a:r>
          </a:p>
          <a:p>
            <a:r>
              <a:rPr lang="en-US" sz="900" b="1" dirty="0">
                <a:latin typeface="+mn-lt"/>
              </a:rPr>
              <a:t>8361 Vickers Street</a:t>
            </a:r>
          </a:p>
          <a:p>
            <a:r>
              <a:rPr lang="en-US" sz="900" b="1" dirty="0">
                <a:latin typeface="+mn-lt"/>
              </a:rPr>
              <a:t>San Diego, CA   92111-2112</a:t>
            </a:r>
          </a:p>
        </p:txBody>
      </p:sp>
    </p:spTree>
    <p:extLst>
      <p:ext uri="{BB962C8B-B14F-4D97-AF65-F5344CB8AC3E}">
        <p14:creationId xmlns:p14="http://schemas.microsoft.com/office/powerpoint/2010/main" val="455289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6C743-1C91-4F6A-A854-74400521D5FE}"/>
              </a:ext>
            </a:extLst>
          </p:cNvPr>
          <p:cNvSpPr>
            <a:spLocks noGrp="1"/>
          </p:cNvSpPr>
          <p:nvPr>
            <p:ph type="title"/>
          </p:nvPr>
        </p:nvSpPr>
        <p:spPr/>
        <p:txBody>
          <a:bodyPr>
            <a:normAutofit/>
          </a:bodyPr>
          <a:lstStyle/>
          <a:p>
            <a:pPr algn="ctr"/>
            <a:r>
              <a:rPr lang="en-US" sz="2400" dirty="0"/>
              <a:t>2019 Total International Traffic Traveling Overseas via All U.S. International Airports as Port-of-Entry/Port of Embarkation – Foreign Debarkation Airport</a:t>
            </a:r>
          </a:p>
        </p:txBody>
      </p:sp>
      <p:graphicFrame>
        <p:nvGraphicFramePr>
          <p:cNvPr id="6" name="Content Placeholder 5">
            <a:extLst>
              <a:ext uri="{FF2B5EF4-FFF2-40B4-BE49-F238E27FC236}">
                <a16:creationId xmlns:a16="http://schemas.microsoft.com/office/drawing/2014/main" id="{1FF4FB47-0621-40F4-ACC6-3632CBC7BFB2}"/>
              </a:ext>
            </a:extLst>
          </p:cNvPr>
          <p:cNvGraphicFramePr>
            <a:graphicFrameLocks noGrp="1"/>
          </p:cNvGraphicFramePr>
          <p:nvPr>
            <p:ph idx="1"/>
            <p:extLst>
              <p:ext uri="{D42A27DB-BD31-4B8C-83A1-F6EECF244321}">
                <p14:modId xmlns:p14="http://schemas.microsoft.com/office/powerpoint/2010/main" val="2930587231"/>
              </p:ext>
            </p:extLst>
          </p:nvPr>
        </p:nvGraphicFramePr>
        <p:xfrm>
          <a:off x="660400" y="1947864"/>
          <a:ext cx="8280400" cy="434465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29E5B887-4B10-4902-862C-421157A66E14}"/>
              </a:ext>
            </a:extLst>
          </p:cNvPr>
          <p:cNvPicPr>
            <a:picLocks noChangeAspect="1"/>
          </p:cNvPicPr>
          <p:nvPr/>
        </p:nvPicPr>
        <p:blipFill>
          <a:blip r:embed="rId4"/>
          <a:stretch>
            <a:fillRect/>
          </a:stretch>
        </p:blipFill>
        <p:spPr>
          <a:xfrm>
            <a:off x="233483" y="6610089"/>
            <a:ext cx="1609483" cy="621846"/>
          </a:xfrm>
          <a:prstGeom prst="rect">
            <a:avLst/>
          </a:prstGeom>
        </p:spPr>
      </p:pic>
      <p:sp>
        <p:nvSpPr>
          <p:cNvPr id="7" name="TextBox 6">
            <a:extLst>
              <a:ext uri="{FF2B5EF4-FFF2-40B4-BE49-F238E27FC236}">
                <a16:creationId xmlns:a16="http://schemas.microsoft.com/office/drawing/2014/main" id="{36246AB4-95C4-4AFF-BB5E-46566FA7A206}"/>
              </a:ext>
            </a:extLst>
          </p:cNvPr>
          <p:cNvSpPr txBox="1"/>
          <p:nvPr/>
        </p:nvSpPr>
        <p:spPr>
          <a:xfrm>
            <a:off x="847726" y="6228475"/>
            <a:ext cx="4191000" cy="253916"/>
          </a:xfrm>
          <a:prstGeom prst="rect">
            <a:avLst/>
          </a:prstGeom>
          <a:noFill/>
        </p:spPr>
        <p:txBody>
          <a:bodyPr wrap="square" rtlCol="0">
            <a:spAutoFit/>
          </a:bodyPr>
          <a:lstStyle/>
          <a:p>
            <a:r>
              <a:rPr lang="en-US" sz="1050" dirty="0">
                <a:latin typeface="+mn-lt"/>
              </a:rPr>
              <a:t>Source: NTTO Survey of International Air Travelers</a:t>
            </a:r>
          </a:p>
        </p:txBody>
      </p:sp>
      <p:sp>
        <p:nvSpPr>
          <p:cNvPr id="8" name="TextBox 7">
            <a:extLst>
              <a:ext uri="{FF2B5EF4-FFF2-40B4-BE49-F238E27FC236}">
                <a16:creationId xmlns:a16="http://schemas.microsoft.com/office/drawing/2014/main" id="{CB97EF34-A6A4-4E7E-91F9-DD3C440B71E1}"/>
              </a:ext>
            </a:extLst>
          </p:cNvPr>
          <p:cNvSpPr txBox="1"/>
          <p:nvPr/>
        </p:nvSpPr>
        <p:spPr>
          <a:xfrm>
            <a:off x="939800" y="7022126"/>
            <a:ext cx="1870075" cy="230832"/>
          </a:xfrm>
          <a:prstGeom prst="rect">
            <a:avLst/>
          </a:prstGeom>
          <a:noFill/>
        </p:spPr>
        <p:txBody>
          <a:bodyPr wrap="square">
            <a:spAutoFit/>
          </a:bodyPr>
          <a:lstStyle/>
          <a:p>
            <a:r>
              <a:rPr lang="en-US" sz="900" dirty="0">
                <a:latin typeface="+mn-lt"/>
              </a:rPr>
              <a:t>National Travel &amp; Tourism Office</a:t>
            </a:r>
          </a:p>
        </p:txBody>
      </p:sp>
      <p:pic>
        <p:nvPicPr>
          <p:cNvPr id="9" name="Picture 8">
            <a:extLst>
              <a:ext uri="{FF2B5EF4-FFF2-40B4-BE49-F238E27FC236}">
                <a16:creationId xmlns:a16="http://schemas.microsoft.com/office/drawing/2014/main" id="{020CF1D1-B193-4C15-B131-7932A3E9B54D}"/>
              </a:ext>
            </a:extLst>
          </p:cNvPr>
          <p:cNvPicPr>
            <a:picLocks noChangeAspect="1"/>
          </p:cNvPicPr>
          <p:nvPr/>
        </p:nvPicPr>
        <p:blipFill>
          <a:blip r:embed="rId5"/>
          <a:stretch>
            <a:fillRect/>
          </a:stretch>
        </p:blipFill>
        <p:spPr>
          <a:xfrm>
            <a:off x="7304715" y="6681161"/>
            <a:ext cx="816935" cy="634039"/>
          </a:xfrm>
          <a:prstGeom prst="rect">
            <a:avLst/>
          </a:prstGeom>
        </p:spPr>
      </p:pic>
      <p:sp>
        <p:nvSpPr>
          <p:cNvPr id="3" name="TextBox 2">
            <a:extLst>
              <a:ext uri="{FF2B5EF4-FFF2-40B4-BE49-F238E27FC236}">
                <a16:creationId xmlns:a16="http://schemas.microsoft.com/office/drawing/2014/main" id="{63DBEF3D-52DA-4C30-9A4A-6642B42B59DB}"/>
              </a:ext>
            </a:extLst>
          </p:cNvPr>
          <p:cNvSpPr txBox="1"/>
          <p:nvPr/>
        </p:nvSpPr>
        <p:spPr>
          <a:xfrm>
            <a:off x="7934324" y="6770270"/>
            <a:ext cx="1666876" cy="507831"/>
          </a:xfrm>
          <a:prstGeom prst="rect">
            <a:avLst/>
          </a:prstGeom>
          <a:noFill/>
        </p:spPr>
        <p:txBody>
          <a:bodyPr wrap="square" rtlCol="0">
            <a:spAutoFit/>
          </a:bodyPr>
          <a:lstStyle/>
          <a:p>
            <a:r>
              <a:rPr lang="en-US" sz="900" b="1" dirty="0">
                <a:latin typeface="+mn-lt"/>
              </a:rPr>
              <a:t>CIC Research, Inc.</a:t>
            </a:r>
          </a:p>
          <a:p>
            <a:r>
              <a:rPr lang="en-US" sz="900" b="1" dirty="0">
                <a:latin typeface="+mn-lt"/>
              </a:rPr>
              <a:t>8361 Vickers Street</a:t>
            </a:r>
          </a:p>
          <a:p>
            <a:r>
              <a:rPr lang="en-US" sz="900" b="1" dirty="0">
                <a:latin typeface="+mn-lt"/>
              </a:rPr>
              <a:t>San Diego, CA   92111-2112</a:t>
            </a:r>
          </a:p>
        </p:txBody>
      </p:sp>
    </p:spTree>
    <p:extLst>
      <p:ext uri="{BB962C8B-B14F-4D97-AF65-F5344CB8AC3E}">
        <p14:creationId xmlns:p14="http://schemas.microsoft.com/office/powerpoint/2010/main" val="131072189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77858</TotalTime>
  <Words>8203</Words>
  <Application>Microsoft Office PowerPoint</Application>
  <PresentationFormat>Custom</PresentationFormat>
  <Paragraphs>684</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Times New Roman</vt:lpstr>
      <vt:lpstr>Wingdings</vt:lpstr>
      <vt:lpstr>Custom Design</vt:lpstr>
      <vt:lpstr>PowerPoint Presentation</vt:lpstr>
      <vt:lpstr>PowerPoint Presentation</vt:lpstr>
      <vt:lpstr>Top 10 U.S. Airports 2019 Total International Passengers to/from the U.S.</vt:lpstr>
      <vt:lpstr>PowerPoint Presentation</vt:lpstr>
      <vt:lpstr>Top 10 U.S. Airports 2019 Total Overseas Passengers to/from the U.S.</vt:lpstr>
      <vt:lpstr>The NTTO Survey of International Air Travelers</vt:lpstr>
      <vt:lpstr>Trip Decision Information - 2019 Travelers Using All U.S. International Airports as Port of Entry/Embarkation </vt:lpstr>
      <vt:lpstr>Total International Traffic Traveling Overseas via All U.S. International Airports as Port-of-Entry/Port of Embarkation 2019</vt:lpstr>
      <vt:lpstr>2019 Total International Traffic Traveling Overseas via All U.S. International Airports as Port-of-Entry/Port of Embarkation – Foreign Debarkation Airport</vt:lpstr>
      <vt:lpstr>Types of Transport Used by Non-Resident Overseas Visitors and  U.S. Residents Traveling Overseas for Travelers Using All U.S. International Airports as Port of Entry/Embarkation 2019</vt:lpstr>
      <vt:lpstr>Top 10 Overseas Countries of Origin for Overseas Non-Resident Visitors to the U.S. Using All U.S. International Airports for Arrival or Departure in 2019</vt:lpstr>
      <vt:lpstr>Top 10 Overseas Countries visited by U.S. Residents  Traveling from the U.S. Using All U.S. International Airports for Arrival or Departure in 2019</vt:lpstr>
      <vt:lpstr>Top 10 States of Origin for U.S. Residents Traveling Overseas from the U.S. Using All U.S. International Airports for Arrival or Departure in 2019</vt:lpstr>
      <vt:lpstr>Top 10 Cities of Origin for U.S. Residents Traveling  Overseas from the U.S. Using All U.S. International Airports for Arrival or Departure in 2019</vt:lpstr>
      <vt:lpstr>Top 10 States Visited by Overseas Non-Residents  Traveling to the U.S. Using All U.S. International Airports for Arrival or Departure in 2019</vt:lpstr>
      <vt:lpstr>Top 10 Cities Visited by Overseas Non-Residents  Traveling to the U.S. Using All U.S. International Airports for Arrival or Departure in 2019</vt:lpstr>
      <vt:lpstr>Trip Characteristics of Non-Resident Overseas Visitors and U.S. Residents Traveling Overseas Using All U.S. International Airports as Port of Entry/Embarkation 2019</vt:lpstr>
      <vt:lpstr>Demographics of Non-Resident Overseas Visitors and U.S. Residents Traveling Overseas Using All U.S. International Airports as Port of Entry/Embarkation 2019</vt:lpstr>
      <vt:lpstr>Demographics of Non-Resident Overseas Visitors and U.S. Residents Traveling Overseas for Travelers Using All U.S. International Airports as Port of Entry/Embarkation 2019</vt:lpstr>
      <vt:lpstr>2019 Overseas Passengers to/from the U.S. Airport Ratings: All U.S. Airports for Overseas Visitors  compared to U.S. Residents </vt:lpstr>
      <vt:lpstr>2019 Port of Entry to U.S. Overseas Visitors Rating Experience: All U.S. Airports Overseas Visitors Leisure/VFR Compared to Business/Convention</vt:lpstr>
      <vt:lpstr>2019 Overseas Visitors to the U.S. Time Required for Passport Control, Baggage Collection, Customs:  for All U.S. International Airports by Leisure/VFR vs. Bus/Conv. </vt:lpstr>
      <vt:lpstr>2019 Airport Ratings for All U.S. International Airports for Passport Control, Baggage, &amp; Customs Clearance by All Overseas Visitors Traveling to/from the USA</vt:lpstr>
      <vt:lpstr>2019 Airport Ratings for All U.S. International Airports on Passport Control, Baggage, &amp; Customs Clearance by  Overseas Business vs. Leisure Travelers</vt:lpstr>
      <vt:lpstr>The Quickest Way to U.S. International Tourism Information:</vt:lpstr>
    </vt:vector>
  </TitlesOfParts>
  <Company>Travis Research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Cristie Jones</dc:creator>
  <cp:lastModifiedBy>Ron Erdmann</cp:lastModifiedBy>
  <cp:revision>7759</cp:revision>
  <cp:lastPrinted>2021-09-13T21:27:44Z</cp:lastPrinted>
  <dcterms:created xsi:type="dcterms:W3CDTF">2000-04-05T16:52:59Z</dcterms:created>
  <dcterms:modified xsi:type="dcterms:W3CDTF">2021-09-14T21:54:12Z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